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7" r:id="rId2"/>
  </p:sldMasterIdLst>
  <p:notesMasterIdLst>
    <p:notesMasterId r:id="rId18"/>
  </p:notesMasterIdLst>
  <p:sldIdLst>
    <p:sldId id="256" r:id="rId3"/>
    <p:sldId id="257" r:id="rId4"/>
    <p:sldId id="258" r:id="rId5"/>
    <p:sldId id="259" r:id="rId6"/>
    <p:sldId id="260" r:id="rId7"/>
    <p:sldId id="269" r:id="rId8"/>
    <p:sldId id="261" r:id="rId9"/>
    <p:sldId id="262" r:id="rId10"/>
    <p:sldId id="263" r:id="rId11"/>
    <p:sldId id="270" r:id="rId12"/>
    <p:sldId id="264" r:id="rId13"/>
    <p:sldId id="265" r:id="rId14"/>
    <p:sldId id="266" r:id="rId15"/>
    <p:sldId id="335"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202" autoAdjust="0"/>
  </p:normalViewPr>
  <p:slideViewPr>
    <p:cSldViewPr snapToGrid="0">
      <p:cViewPr varScale="1">
        <p:scale>
          <a:sx n="40" d="100"/>
          <a:sy n="40" d="100"/>
        </p:scale>
        <p:origin x="1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82DF5-0160-45D0-A672-062657B956DC}"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957BF-D6B1-4C67-AD95-23ECE5F766C3}" type="slidenum">
              <a:rPr lang="en-US" smtClean="0"/>
              <a:t>‹#›</a:t>
            </a:fld>
            <a:endParaRPr lang="en-US"/>
          </a:p>
        </p:txBody>
      </p:sp>
    </p:spTree>
    <p:extLst>
      <p:ext uri="{BB962C8B-B14F-4D97-AF65-F5344CB8AC3E}">
        <p14:creationId xmlns:p14="http://schemas.microsoft.com/office/powerpoint/2010/main" val="255882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Colder Wetter weather from 1300-1800- Traceable by natural and human sources</a:t>
            </a:r>
          </a:p>
          <a:p>
            <a:r>
              <a:rPr lang="en-US" dirty="0"/>
              <a:t>Harsh climate = less hardy crops survive</a:t>
            </a:r>
          </a:p>
          <a:p>
            <a:r>
              <a:rPr lang="en-US" dirty="0"/>
              <a:t>Storms caused torrential rain that ruined wheat and hay- people and animal food</a:t>
            </a:r>
          </a:p>
          <a:p>
            <a:r>
              <a:rPr lang="en-US" dirty="0"/>
              <a:t>Lack of food due to poor harvests led to Great Famine in Northern Europe</a:t>
            </a:r>
          </a:p>
          <a:p>
            <a:r>
              <a:rPr lang="en-US" dirty="0"/>
              <a:t>Increased prices of grain, livestock, and dairy led to less people affording food</a:t>
            </a:r>
          </a:p>
          <a:p>
            <a:r>
              <a:rPr lang="en-US" dirty="0"/>
              <a:t>Reduced diets led to susceptibility to disease, esp. in women and infants and lower output by workers which led to higher grain prices</a:t>
            </a:r>
          </a:p>
          <a:p>
            <a:r>
              <a:rPr lang="en-US" dirty="0"/>
              <a:t>People abandoned villages to search for work and food</a:t>
            </a:r>
          </a:p>
          <a:p>
            <a:r>
              <a:rPr lang="en-US" dirty="0"/>
              <a:t>Anger was focused on rich, speculators and Jews (moneylenders). Rumor Jews used lepers to kill Christians leading to abuse and death of lepers and Jews.</a:t>
            </a:r>
          </a:p>
          <a:p>
            <a:r>
              <a:rPr lang="en-US" dirty="0"/>
              <a:t>Connections: English sheep disease led to less wool, led to Flemish weavers not working, led to Flemish, Hanseatic, and Italian merchants suffering</a:t>
            </a:r>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2</a:t>
            </a:fld>
            <a:endParaRPr lang="en-US"/>
          </a:p>
        </p:txBody>
      </p:sp>
    </p:spTree>
    <p:extLst>
      <p:ext uri="{BB962C8B-B14F-4D97-AF65-F5344CB8AC3E}">
        <p14:creationId xmlns:p14="http://schemas.microsoft.com/office/powerpoint/2010/main" val="384178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Belief that couples should be economically independent before marriage, led to later marriages. Women entered marriage as adults an had developed skills to run a household, not dependent on husband or mother-in-law. </a:t>
            </a:r>
          </a:p>
          <a:p>
            <a:r>
              <a:rPr lang="en-US" dirty="0"/>
              <a:t>Prohibition from marriage for university students, journeymen and apprentices left cities full of unmarried young men, who were the core of riots and unrest.</a:t>
            </a:r>
          </a:p>
          <a:p>
            <a:r>
              <a:rPr lang="en-US" dirty="0"/>
              <a:t>Led to the market for prostitution where brothel districts were established in cities. Women were sold into prostitution by parents or others as payment for debt. Poor women sold sex illegally outside city brothels. By the late 15</a:t>
            </a:r>
            <a:r>
              <a:rPr lang="en-US" baseline="30000" dirty="0"/>
              <a:t>th</a:t>
            </a:r>
            <a:r>
              <a:rPr lang="en-US" dirty="0"/>
              <a:t> century prostitution was limited and more regulated. </a:t>
            </a:r>
          </a:p>
          <a:p>
            <a:r>
              <a:rPr lang="en-US" dirty="0"/>
              <a:t>Unmarried women servants were subjected to rape or sexual coercion. Rape laws required a woman to show she fought off her attacker and brought the charges within a short period of time.  More about reputation and honor than punishment.</a:t>
            </a:r>
          </a:p>
          <a:p>
            <a:r>
              <a:rPr lang="en-US" dirty="0"/>
              <a:t>Same sex relations were permitted in middle ages but became scrutinized by late 12</a:t>
            </a:r>
            <a:r>
              <a:rPr lang="en-US" baseline="30000" dirty="0"/>
              <a:t>th</a:t>
            </a:r>
            <a:r>
              <a:rPr lang="en-US" dirty="0"/>
              <a:t> century. Defined as crimes against nature. In most of Europe, same sex relations or Sodomy became a capital offense with execution by fire. Florence, Venice and Lucca had special agencies to investigate sodomy. Not a marginal practice in Europe, despite low numbers of investigations and executions. Same sex relations grew out of all male environments and led to homoerotic behavior being </a:t>
            </a:r>
          </a:p>
          <a:p>
            <a:r>
              <a:rPr lang="en-US" dirty="0"/>
              <a:t>Fur collar crime was medieval version of white-collar crime.  Higher social class individuals  prey on the less well off. </a:t>
            </a:r>
          </a:p>
          <a:p>
            <a:r>
              <a:rPr lang="en-US" dirty="0"/>
              <a:t>Nobles were idle during periods of truces and peace after 100 years war and had financial responsibilities beyond their fixed incomes. Many resorted to crime for income.</a:t>
            </a:r>
          </a:p>
          <a:p>
            <a:r>
              <a:rPr lang="en-US" dirty="0"/>
              <a:t>Violence and fraud. Knights groups demanded protection money or burned homes and fields. Ransomed wealthy travelers. Pushed peasants to pay higher taxes and fees. Bribed or intimidated witnesses against them. Robin Hood stories were folk legends of a group that robbed from the fur collar criminals, symbolizing the deep resentment of Aristocratic corruption and abuse, the struggle against tyranny and oppression.</a:t>
            </a:r>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12</a:t>
            </a:fld>
            <a:endParaRPr lang="en-US"/>
          </a:p>
        </p:txBody>
      </p:sp>
    </p:spTree>
    <p:extLst>
      <p:ext uri="{BB962C8B-B14F-4D97-AF65-F5344CB8AC3E}">
        <p14:creationId xmlns:p14="http://schemas.microsoft.com/office/powerpoint/2010/main" val="185747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Migration within Europe in 12</a:t>
            </a:r>
            <a:r>
              <a:rPr lang="en-US" baseline="30000" dirty="0"/>
              <a:t>th</a:t>
            </a:r>
            <a:r>
              <a:rPr lang="en-US" dirty="0"/>
              <a:t> and 13</a:t>
            </a:r>
            <a:r>
              <a:rPr lang="en-US" baseline="30000" dirty="0"/>
              <a:t>th</a:t>
            </a:r>
            <a:r>
              <a:rPr lang="en-US" dirty="0"/>
              <a:t> centuries to search for work and food.</a:t>
            </a:r>
          </a:p>
          <a:p>
            <a:pPr algn="l"/>
            <a:r>
              <a:rPr lang="en-US" dirty="0"/>
              <a:t>Towns recruited from the countryside, Far frontiers were filled with far immigrants, leading to colonization and causing people of different ethnicities living side by side. </a:t>
            </a:r>
          </a:p>
          <a:p>
            <a:pPr algn="l"/>
            <a:r>
              <a:rPr lang="en-US" dirty="0"/>
              <a:t>Legal dualism existed where natives were subject to native law, but newcomers subject to the law from where they came. </a:t>
            </a:r>
          </a:p>
          <a:p>
            <a:pPr algn="l"/>
            <a:r>
              <a:rPr lang="en-US" dirty="0"/>
              <a:t>Ireland was the exception with great discrimination of the Irish by English. The English distinguished between free and unfree, and Irish were unfree due to their birth. Irish were denied access to courts, English defendants did not have to respond to Irish plaintiffs in property disputes, Irish could not make wills, murder of Irish was not a felony. </a:t>
            </a:r>
          </a:p>
          <a:p>
            <a:pPr algn="l"/>
            <a:r>
              <a:rPr lang="en-US" dirty="0"/>
              <a:t>Pluralism and dualism was replaced with a movement toward legal homogeneity with emphasis on blood descent. Dominant ethnic group kept others from potions of church leadership and laws against interracial marriages were instituted. Some churches promoted ethnic discrimination.</a:t>
            </a:r>
          </a:p>
          <a:p>
            <a:pPr algn="l"/>
            <a:r>
              <a:rPr lang="en-US" dirty="0"/>
              <a:t>Statute of Kilkenny (1366) was a law discriminating against Irish blood. Forbid marriage between Irish and English, required use of English language, denying Irish access to ecclesiastical offices.</a:t>
            </a:r>
          </a:p>
          <a:p>
            <a:pPr algn="l"/>
            <a:r>
              <a:rPr lang="en-US" dirty="0"/>
              <a:t>Blood was used in ethnic and religious discrimination and separation. Spain was obsessed with people having no Jewish of Muslim blood. Similarly nobles used blood to prohibit marriage with commoners.</a:t>
            </a:r>
          </a:p>
          <a:p>
            <a:pPr algn="l"/>
            <a:r>
              <a:rPr lang="en-US" dirty="0"/>
              <a:t>Use of vernacular in literature became in use, rather than Latin. Dante’s </a:t>
            </a:r>
            <a:r>
              <a:rPr lang="en-US" i="1" dirty="0"/>
              <a:t>Divine Comedy </a:t>
            </a:r>
            <a:r>
              <a:rPr lang="en-US" dirty="0"/>
              <a:t>and Chaucer’s </a:t>
            </a:r>
            <a:r>
              <a:rPr lang="en-US" i="1" dirty="0"/>
              <a:t>Canterbury Tales </a:t>
            </a:r>
            <a:r>
              <a:rPr lang="en-US" dirty="0"/>
              <a:t>used sophisticated vernacular in rhyme and rhythm. </a:t>
            </a:r>
          </a:p>
          <a:p>
            <a:pPr algn="l"/>
            <a:r>
              <a:rPr lang="en-US" dirty="0"/>
              <a:t>Dante’s work is a Christian epic poem that shows Dante traveling to hell, purgatory and paradise, while using classical figures like Virgil and contemporary figures to show unity of faith and reason and symbolizes the psychological tensions of the times.</a:t>
            </a:r>
          </a:p>
          <a:p>
            <a:pPr algn="l"/>
            <a:r>
              <a:rPr lang="en-US" dirty="0"/>
              <a:t>Chaucer’s poems are stories of thirty pilgrims traveling to the shrine of Saint Thomas Becker. Gives a rich panoramic view of all types of people from his age and reflects the tension of his times. Shows movement from spiritual concern about next life to enjoyment of this one. </a:t>
            </a:r>
          </a:p>
          <a:p>
            <a:pPr algn="l"/>
            <a:r>
              <a:rPr lang="en-US" dirty="0"/>
              <a:t>Lay literacy increased with the increase of schools where children learned reading, writing and arithmetic. Lay literacy allowed laity to rise to higher positions in govt. administration. Daughters were sent to convent schools where some reading and writing was taught. Allowed for increasingly complex societies and eventually </a:t>
            </a:r>
            <a:r>
              <a:rPr lang="en-US"/>
              <a:t>the printing press.</a:t>
            </a:r>
            <a:endParaRPr lang="en-US" dirty="0"/>
          </a:p>
          <a:p>
            <a:pPr algn="l"/>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13</a:t>
            </a:fld>
            <a:endParaRPr lang="en-US"/>
          </a:p>
        </p:txBody>
      </p:sp>
    </p:spTree>
    <p:extLst>
      <p:ext uri="{BB962C8B-B14F-4D97-AF65-F5344CB8AC3E}">
        <p14:creationId xmlns:p14="http://schemas.microsoft.com/office/powerpoint/2010/main" val="317989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346627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in shipping carried vermin and rats allow diseases to spread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Yersinia Pestis bacteria carried by rats and fleas, fleas jump to humans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 to person infection by coughing and sneezing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Effects lymph system- puss filled </a:t>
            </a:r>
            <a:r>
              <a:rPr lang="en-US" dirty="0" err="1"/>
              <a:t>bubos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Blackening of skin, coughing blood and death followed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Originated in China then spread along trade routes. Rats and humans carried disease by ship, especially along the Black Sea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Mongol attackers flung infected bodies into cities they were conquering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1347 Genoese ships brought plague from Black Sea to Messina and spread it to Sicily and Italy and over the Alps to German 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June 1348 two ships entered Bristol harbor and infected England and Scandinavia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Urban environment was ideal for spread with narrow streets and weakened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3</a:t>
            </a:fld>
            <a:endParaRPr lang="en-US"/>
          </a:p>
        </p:txBody>
      </p:sp>
    </p:spTree>
    <p:extLst>
      <p:ext uri="{BB962C8B-B14F-4D97-AF65-F5344CB8AC3E}">
        <p14:creationId xmlns:p14="http://schemas.microsoft.com/office/powerpoint/2010/main" val="53905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1721 Last appearance in Europe. 1947 Waksman discovers cure: streptomycin</a:t>
            </a:r>
          </a:p>
          <a:p>
            <a:r>
              <a:rPr lang="en-US" dirty="0"/>
              <a:t>Blocking “poisoned air’ with incense or herbs, inducing vomiting, sweating, and blood letting. Making loud sounds like bells and cannons to rid the air of poison, use of bumpy or oozing plants for medicine, Muslims used cryptograms, wealthy fled to countryside (causing more spread), walling off cities and infected homes.</a:t>
            </a:r>
          </a:p>
          <a:p>
            <a:r>
              <a:rPr lang="en-US" dirty="0"/>
              <a:t>Clergy that did not flee cared for sick and suffered high mortality rate</a:t>
            </a:r>
          </a:p>
          <a:p>
            <a:r>
              <a:rPr lang="en-US" dirty="0"/>
              <a:t>Effect on economy differed. Drop in population allowed less fertile land to be abandoned leading to higher yields</a:t>
            </a:r>
          </a:p>
          <a:p>
            <a:r>
              <a:rPr lang="en-US" dirty="0"/>
              <a:t>Move to less labor-intensive agriculture like sheep raising and wine grape growing</a:t>
            </a:r>
          </a:p>
          <a:p>
            <a:r>
              <a:rPr lang="en-US" dirty="0"/>
              <a:t>Inflation caused by shortage of goods and rise in prices due to fall in production due to high mortality rate.</a:t>
            </a:r>
          </a:p>
          <a:p>
            <a:r>
              <a:rPr lang="en-US" dirty="0"/>
              <a:t>Wheat, meat and cheese rose. Lack of laborers allowed them to demand higher wages and granted them better mobility</a:t>
            </a:r>
          </a:p>
          <a:p>
            <a:r>
              <a:rPr lang="en-US" dirty="0"/>
              <a:t>Religion saw plague as god’s punishment for man’s evil and increased prayer and donations</a:t>
            </a:r>
          </a:p>
          <a:p>
            <a:r>
              <a:rPr lang="en-US" dirty="0"/>
              <a:t>Muslims urged people to live virtuously in face of death. Flagellants believed in doing penance by whipping themselves. Also killing jews</a:t>
            </a:r>
          </a:p>
          <a:p>
            <a:r>
              <a:rPr lang="en-US" dirty="0"/>
              <a:t>Dance of Death</a:t>
            </a:r>
          </a:p>
          <a:p>
            <a:r>
              <a:rPr lang="en-US" dirty="0"/>
              <a:t>New Universities formed due to the shortage of priests and learning w/ national or local constituencies</a:t>
            </a:r>
          </a:p>
          <a:p>
            <a:r>
              <a:rPr lang="en-US" dirty="0"/>
              <a:t>Medieval culture weakened leading to Schisms in Catholic Church</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4</a:t>
            </a:fld>
            <a:endParaRPr lang="en-US"/>
          </a:p>
        </p:txBody>
      </p:sp>
    </p:spTree>
    <p:extLst>
      <p:ext uri="{BB962C8B-B14F-4D97-AF65-F5344CB8AC3E}">
        <p14:creationId xmlns:p14="http://schemas.microsoft.com/office/powerpoint/2010/main" val="333177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1337-1453 France and England</a:t>
            </a:r>
          </a:p>
          <a:p>
            <a:r>
              <a:rPr lang="en-US" dirty="0"/>
              <a:t>Cause 1.Duchy of Aquitaine-became part of England through marriage- Affirmed by Treaty of Paris 1259. French tried to absorb Aquitaine in 14</a:t>
            </a:r>
            <a:r>
              <a:rPr lang="en-US" baseline="30000" dirty="0"/>
              <a:t>th</a:t>
            </a:r>
            <a:r>
              <a:rPr lang="en-US" dirty="0"/>
              <a:t> century</a:t>
            </a:r>
          </a:p>
          <a:p>
            <a:r>
              <a:rPr lang="en-US" dirty="0"/>
              <a:t>Cause 2: Disagreement over who would inherit the French throne after Charles IV and his childless son, Philip the Fair. His death ended the Capetian line. Charles IV’s sister Isabella married Edward II King of England. She and her lover Roger Mortimer conquered and captured her husband and his “man” Hugh le Dispenser. They killed Despenser and exiled Edward and installed Edward III as king. Caused French to proclaim, ‘no woman or her son may succeed to the monarchy’. The nobles passed the crown to Philip VI, a nephew of Philip the fair.</a:t>
            </a:r>
          </a:p>
          <a:p>
            <a:r>
              <a:rPr lang="en-US" dirty="0"/>
              <a:t>Edward III recognized his status as vassal to France, but objected when Philip VI confiscated the duchy. Edward argued that it was a cause for war and he should be the king.  </a:t>
            </a:r>
          </a:p>
          <a:p>
            <a:r>
              <a:rPr lang="en-US" dirty="0"/>
              <a:t>Many French nobles supported Edward to remain or increase independence. Becomes a French civil war. Scotland backed French to resist assimilation.</a:t>
            </a:r>
          </a:p>
          <a:p>
            <a:r>
              <a:rPr lang="en-US" dirty="0"/>
              <a:t>Bot sides used clergy to manipulate public. French tried to use propaganda to create “Nationalism”</a:t>
            </a:r>
          </a:p>
          <a:p>
            <a:r>
              <a:rPr lang="en-US" dirty="0"/>
              <a:t>Flemish merchants depended upon English wool and supported Edward. Harmed by disruption of commerce w/ England.</a:t>
            </a:r>
          </a:p>
          <a:p>
            <a:r>
              <a:rPr lang="en-US" dirty="0"/>
              <a:t>Poor or idle knights gained cash in the war. Prisoners were granted pardons to enlist, Nobles wanted to get estates rewarded to them. Kings bribed soldiers with promise of  spoils</a:t>
            </a:r>
          </a:p>
          <a:p>
            <a:r>
              <a:rPr lang="en-US" dirty="0"/>
              <a:t>War began with French sea raids, but French fleet was destroyed trying to land troops in England. After, war fought in France and “Low Countries”.</a:t>
            </a:r>
          </a:p>
          <a:p>
            <a:r>
              <a:rPr lang="en-US" dirty="0"/>
              <a:t>English longbowmen and cannons helped England to early victories. Tactic repeated 10 years later by Edward the Black Prince and later by Henry V. Henry married the French King’s daughter to eventually rule both but died leaving an infant son as heir</a:t>
            </a:r>
          </a:p>
          <a:p>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5</a:t>
            </a:fld>
            <a:endParaRPr lang="en-US"/>
          </a:p>
        </p:txBody>
      </p:sp>
    </p:spTree>
    <p:extLst>
      <p:ext uri="{BB962C8B-B14F-4D97-AF65-F5344CB8AC3E}">
        <p14:creationId xmlns:p14="http://schemas.microsoft.com/office/powerpoint/2010/main" val="347625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and military leadership of Joan led to French victory. As a teen heard voices of saints and traveled through France to deliver them to the nobility.</a:t>
            </a:r>
          </a:p>
          <a:p>
            <a:r>
              <a:rPr lang="en-US" dirty="0"/>
              <a:t>Her victory at Orleans, dressed as a knight was a great blow to the English, and Charles VII was named king in 1429. in 1430 the English allies Burgundians capture Joan and the pro English Church court convict her of heresy (which se did not commit) and burn her at the stake.</a:t>
            </a:r>
          </a:p>
          <a:p>
            <a:r>
              <a:rPr lang="en-US" dirty="0"/>
              <a:t>French continued to win without her. Burgundians switched alliances and by 1453 on the town of Calais remained with the English.</a:t>
            </a:r>
          </a:p>
          <a:p>
            <a:r>
              <a:rPr lang="en-US" dirty="0"/>
              <a:t>Joan was re-tried by the pope in 1456, declaring her innocent of heresy and a martyr. In 1920 she was canonized.</a:t>
            </a:r>
          </a:p>
          <a:p>
            <a:r>
              <a:rPr lang="en-US" dirty="0"/>
              <a:t>The war affected France through the losses of soldiers, citizens, and farmland. This was amplified by the plague. Lack of trade led to France decrease participation in International commerce. Heavy taxes and defeat in battles led to dissatisfaction of citizens.</a:t>
            </a:r>
          </a:p>
          <a:p>
            <a:r>
              <a:rPr lang="en-US" dirty="0"/>
              <a:t>England saw battles in lower ports only, but suffered economically. The war cost 5 million pounds, a great financial loss. The English raised taxes on wool but succeeded to price English wool out of the market.</a:t>
            </a:r>
          </a:p>
          <a:p>
            <a:r>
              <a:rPr lang="en-US" dirty="0"/>
              <a:t>War disrupted the social order of both countries. Knights who served as justices of the peace, sheriffs, Coroners, and  jurymen were abroad fighting.</a:t>
            </a:r>
          </a:p>
          <a:p>
            <a:r>
              <a:rPr lang="en-US" dirty="0"/>
              <a:t>Technology like the cannon revolutionized warfare. Walls could no longer protect cities. Only govts. Could afford them so it strengthened power of nation states.</a:t>
            </a:r>
          </a:p>
          <a:p>
            <a:r>
              <a:rPr lang="en-US" dirty="0"/>
              <a:t>War led to Parliament and other representative assemblies in Europe. British Parliament, German Diets, Spanish Cortes led to modern democracies.</a:t>
            </a:r>
          </a:p>
          <a:p>
            <a:r>
              <a:rPr lang="en-US" dirty="0"/>
              <a:t>Nationalism, especially in France flourishes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7</a:t>
            </a:fld>
            <a:endParaRPr lang="en-US"/>
          </a:p>
        </p:txBody>
      </p:sp>
    </p:spTree>
    <p:extLst>
      <p:ext uri="{BB962C8B-B14F-4D97-AF65-F5344CB8AC3E}">
        <p14:creationId xmlns:p14="http://schemas.microsoft.com/office/powerpoint/2010/main" val="284692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Pope Boniface VIII fought with Phillip. When Clement V became Pope, Phillip pressured him to move to Avignon. Called the Babylonian Captivity from 1309-1376 Popes resided in Avignon.</a:t>
            </a:r>
          </a:p>
          <a:p>
            <a:r>
              <a:rPr lang="en-US" dirty="0"/>
              <a:t>Damaged papacy, cut off from Rome, its historic roots and source of power. Avignon popes became concerned with bureaucracy and finance, not spiritual matters. Lived lavishly, as did Bishops and their courts. Caused critics to emerge. </a:t>
            </a:r>
          </a:p>
          <a:p>
            <a:r>
              <a:rPr lang="en-US" dirty="0"/>
              <a:t>In 1377 Pope Gregory XI brought papacy back to Rome but died soon after. Pressured by Roman citizens to elect an Italian pope, Urban VI was elected.</a:t>
            </a:r>
          </a:p>
          <a:p>
            <a:r>
              <a:rPr lang="en-US" dirty="0"/>
              <a:t>Urban VI attacked church in tactless manner. Cardinals slipped away and declared Urban’s election invalid due to pressure from Roman mob, and excommunicated Urban, and elected Clement VII ant Avignon. There were two popes from 1378. Created the Great Schism, with Europe aligning with each Pope.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William of Occam (1289–1347) criticized the papacy and argued for separation between church and state. </a:t>
            </a:r>
            <a:r>
              <a:rPr lang="en-US" sz="1200" dirty="0" err="1">
                <a:effectLst/>
                <a:latin typeface="Times New Roman" panose="02020603050405020304" pitchFamily="18" charset="0"/>
                <a:ea typeface="Times New Roman" panose="02020603050405020304" pitchFamily="18" charset="0"/>
              </a:rPr>
              <a:t>Marsiglio</a:t>
            </a:r>
            <a:r>
              <a:rPr lang="en-US" sz="1200" dirty="0">
                <a:effectLst/>
                <a:latin typeface="Times New Roman" panose="02020603050405020304" pitchFamily="18" charset="0"/>
                <a:ea typeface="Times New Roman" panose="02020603050405020304" pitchFamily="18" charset="0"/>
              </a:rPr>
              <a:t> of Padua (ca. 1275–1342) wrote </a:t>
            </a:r>
            <a:r>
              <a:rPr lang="en-US" sz="1200" i="1" dirty="0">
                <a:effectLst/>
                <a:latin typeface="Times New Roman" panose="02020603050405020304" pitchFamily="18" charset="0"/>
                <a:ea typeface="Times New Roman" panose="02020603050405020304" pitchFamily="18" charset="0"/>
              </a:rPr>
              <a:t>Defensor </a:t>
            </a:r>
            <a:r>
              <a:rPr lang="en-US" sz="1200" i="1" dirty="0" err="1">
                <a:effectLst/>
                <a:latin typeface="Times New Roman" panose="02020603050405020304" pitchFamily="18" charset="0"/>
                <a:ea typeface="Times New Roman" panose="02020603050405020304" pitchFamily="18" charset="0"/>
              </a:rPr>
              <a:t>Pacis</a:t>
            </a:r>
            <a:r>
              <a:rPr lang="en-US" sz="1200" i="1" dirty="0">
                <a:effectLst/>
                <a:latin typeface="Times New Roman" panose="02020603050405020304" pitchFamily="18" charset="0"/>
                <a:ea typeface="Times New Roman" panose="02020603050405020304" pitchFamily="18" charset="0"/>
              </a:rPr>
              <a:t>, </a:t>
            </a:r>
            <a:r>
              <a:rPr lang="en-US" sz="1200" i="0" dirty="0">
                <a:effectLst/>
                <a:latin typeface="Times New Roman" panose="02020603050405020304" pitchFamily="18" charset="0"/>
                <a:ea typeface="Times New Roman" panose="02020603050405020304" pitchFamily="18" charset="0"/>
              </a:rPr>
              <a:t>claimed the church should be subordinate to the state and the church should be led by councils of clergy, theologians and lay people, no just the pope. </a:t>
            </a:r>
            <a:r>
              <a:rPr lang="en-US" sz="1200" i="0" dirty="0" err="1">
                <a:effectLst/>
                <a:latin typeface="Times New Roman" panose="02020603050405020304" pitchFamily="18" charset="0"/>
                <a:ea typeface="Times New Roman" panose="02020603050405020304" pitchFamily="18" charset="0"/>
              </a:rPr>
              <a:t>Cociliarists</a:t>
            </a:r>
            <a:r>
              <a:rPr lang="en-US" sz="1200" i="0" dirty="0">
                <a:effectLst/>
                <a:latin typeface="Times New Roman" panose="02020603050405020304" pitchFamily="18" charset="0"/>
                <a:ea typeface="Times New Roman" panose="02020603050405020304" pitchFamily="18" charset="0"/>
              </a:rPr>
              <a:t> were those who followed this belief. </a:t>
            </a:r>
            <a:r>
              <a:rPr lang="en-US" sz="1200" dirty="0">
                <a:effectLst/>
                <a:latin typeface="Times New Roman" panose="02020603050405020304" pitchFamily="18" charset="0"/>
                <a:ea typeface="Times New Roman" panose="02020603050405020304" pitchFamily="18" charset="0"/>
              </a:rPr>
              <a:t>John Wyclif (ca. 1330–1384)  went further than the conciliarists. Followers called Lollards. Called for the divesture of Church in property, called for the Scripture to be the standard of belief, eliminating power of Pope, which is not in scripture. Also encouraged people to read scripture for themselves, and translated the bible into English. Lollards were persecuted in 15</a:t>
            </a:r>
            <a:r>
              <a:rPr lang="en-US" sz="1200" baseline="30000" dirty="0">
                <a:effectLst/>
                <a:latin typeface="Times New Roman" panose="02020603050405020304" pitchFamily="18" charset="0"/>
                <a:ea typeface="Times New Roman" panose="02020603050405020304" pitchFamily="18" charset="0"/>
              </a:rPr>
              <a:t>th</a:t>
            </a:r>
            <a:r>
              <a:rPr lang="en-US" sz="1200" dirty="0">
                <a:effectLst/>
                <a:latin typeface="Times New Roman" panose="02020603050405020304" pitchFamily="18" charset="0"/>
                <a:ea typeface="Times New Roman" panose="02020603050405020304" pitchFamily="18" charset="0"/>
              </a:rPr>
              <a:t> century and many continued to meet in secret and read religious text in English. University students at Oxford brought to ideas of Wyclif to Prague, capital of Bohemia. Jan Hus built on these ideas by denying papal authority, and calling for bible translation in Czech language, and denounced indulgences. Linked opposition to church wealth and power with the idea of Czech nationalism.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Schism remained a threat to church so council of Pisa deposed both popes and named selected another. Avignon and Roman Popes refused to step down, so there were 3 popes in 1409. Another Council in Constance 1414-1418 had 3 objectives, end heresy, resolve schism, and reform the Church. Hus was arrested and burned as a heretic in 1415. It deposed the Roman and the “Pisa” Pope and named Martin V as pope. He immediately dissolved the Council and no reform was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8</a:t>
            </a:fld>
            <a:endParaRPr lang="en-US"/>
          </a:p>
        </p:txBody>
      </p:sp>
    </p:spTree>
    <p:extLst>
      <p:ext uri="{BB962C8B-B14F-4D97-AF65-F5344CB8AC3E}">
        <p14:creationId xmlns:p14="http://schemas.microsoft.com/office/powerpoint/2010/main" val="161086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Schism, spiritual mystique of clergy was weakened. Led to laypeople to develop their own forms of piety separate from authority of priests and bishops.</a:t>
            </a:r>
          </a:p>
          <a:p>
            <a:r>
              <a:rPr lang="en-US" dirty="0"/>
              <a:t>Confraternities of lay men and women became organized and began ritualistic practices especially in cities and often without priests</a:t>
            </a:r>
          </a:p>
          <a:p>
            <a:r>
              <a:rPr lang="en-US" dirty="0"/>
              <a:t>Brethren and Sisters of Common Life began living gospel (feed the hungry, cloth the naked) in Holland at the end of the 14</a:t>
            </a:r>
            <a:r>
              <a:rPr lang="en-US" baseline="30000" dirty="0"/>
              <a:t>th</a:t>
            </a:r>
            <a:r>
              <a:rPr lang="en-US" dirty="0"/>
              <a:t> Century. Put into word in </a:t>
            </a:r>
            <a:r>
              <a:rPr lang="en-US" i="1" dirty="0"/>
              <a:t>The Imitation of Christ</a:t>
            </a:r>
            <a:r>
              <a:rPr lang="en-US" dirty="0"/>
              <a:t> by Dutch monk Thomas a Kempis. They founded homes in the 15</a:t>
            </a:r>
            <a:r>
              <a:rPr lang="en-US" baseline="30000" dirty="0"/>
              <a:t>th</a:t>
            </a:r>
            <a:r>
              <a:rPr lang="en-US" dirty="0"/>
              <a:t> century  in Netherlands, Central Germany, and the Rhineland.</a:t>
            </a:r>
          </a:p>
          <a:p>
            <a:r>
              <a:rPr lang="en-US" dirty="0"/>
              <a:t>Bridget of Sweden noblewoman who traveled to Rome. She saw visions of VM and told people about them and give advice based upon them. Mystics were not heretics unless they challenged the authority of the pope</a:t>
            </a:r>
          </a:p>
          <a:p>
            <a:endParaRPr lang="en-US" dirty="0"/>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9</a:t>
            </a:fld>
            <a:endParaRPr lang="en-US"/>
          </a:p>
        </p:txBody>
      </p:sp>
    </p:spTree>
    <p:extLst>
      <p:ext uri="{BB962C8B-B14F-4D97-AF65-F5344CB8AC3E}">
        <p14:creationId xmlns:p14="http://schemas.microsoft.com/office/powerpoint/2010/main" val="26546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 carved printing</a:t>
            </a:r>
          </a:p>
        </p:txBody>
      </p:sp>
      <p:sp>
        <p:nvSpPr>
          <p:cNvPr id="4" name="Slide Number Placeholder 3"/>
          <p:cNvSpPr>
            <a:spLocks noGrp="1"/>
          </p:cNvSpPr>
          <p:nvPr>
            <p:ph type="sldNum" sz="quarter" idx="5"/>
          </p:nvPr>
        </p:nvSpPr>
        <p:spPr/>
        <p:txBody>
          <a:bodyPr/>
          <a:lstStyle/>
          <a:p>
            <a:fld id="{CC1957BF-D6B1-4C67-AD95-23ECE5F766C3}" type="slidenum">
              <a:rPr lang="en-US" smtClean="0"/>
              <a:t>10</a:t>
            </a:fld>
            <a:endParaRPr lang="en-US"/>
          </a:p>
        </p:txBody>
      </p:sp>
    </p:spTree>
    <p:extLst>
      <p:ext uri="{BB962C8B-B14F-4D97-AF65-F5344CB8AC3E}">
        <p14:creationId xmlns:p14="http://schemas.microsoft.com/office/powerpoint/2010/main" val="2549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Peasants produced food for nobles and clergy, but were overtaxed and exploited, leading to revolts in 14</a:t>
            </a:r>
            <a:r>
              <a:rPr lang="en-US" baseline="30000" dirty="0"/>
              <a:t>th</a:t>
            </a:r>
            <a:r>
              <a:rPr lang="en-US" dirty="0"/>
              <a:t> and 15</a:t>
            </a:r>
            <a:r>
              <a:rPr lang="en-US" baseline="30000" dirty="0"/>
              <a:t>th</a:t>
            </a:r>
            <a:r>
              <a:rPr lang="en-US" dirty="0"/>
              <a:t> century</a:t>
            </a:r>
          </a:p>
          <a:p>
            <a:r>
              <a:rPr lang="en-US" dirty="0"/>
              <a:t>Flanders revolt in 1320’s Peasants forced to pay tax to French and Monasteries pressed them for tithes. Caused revolt burning and pillaging castles, and aristocratic country homes. Crushed by French Army leading to confiscation of peasant property, and savage repression</a:t>
            </a:r>
          </a:p>
          <a:p>
            <a:r>
              <a:rPr lang="en-US" dirty="0"/>
              <a:t>Jacquerie revolt was a massive peasant uprising in opposition to French taxation after the 100 years war. Named after a mythical laborer, Jacques Bonhomme (goodfellow). Rebels caused massive destruction, killing nobles and burning castles. Pushed down by union of upper classes, which sent rebellion underground.</a:t>
            </a:r>
          </a:p>
          <a:p>
            <a:r>
              <a:rPr lang="en-US" dirty="0"/>
              <a:t>English Peasant revolt came from opposition to war tax, that was collected with force by sheriffs in 1381.Artisans, urban and rural poor attacked nobles. Archbishop of Canterbury among those killed. Richard II tricked revolutionaries with false promises and crushed the uprising. Nobles attempt to return to serfdom unsuccessful.</a:t>
            </a:r>
          </a:p>
          <a:p>
            <a:r>
              <a:rPr lang="en-US" dirty="0"/>
              <a:t>Revolts from changing conditions of work. New systems of larger scale production allowed capitalist investors to separate steps in the process, eventually allowing shop masters to run the show. Guild membership was limited and no chance for journeymen to rise to master, causing resentment toward masters and eventually revolt. Revolt also came from requiring employees to do work regarded as beneath them. Called honor uprisings. Guilds also worked to keep membership all male and passed regulations outlawing women. Often overlooked when the need for workers arose and the women could be paid less than men.</a:t>
            </a:r>
          </a:p>
          <a:p>
            <a:endParaRPr lang="en-US" dirty="0"/>
          </a:p>
        </p:txBody>
      </p:sp>
      <p:sp>
        <p:nvSpPr>
          <p:cNvPr id="4" name="Slide Number Placeholder 3"/>
          <p:cNvSpPr>
            <a:spLocks noGrp="1"/>
          </p:cNvSpPr>
          <p:nvPr>
            <p:ph type="sldNum" sz="quarter" idx="5"/>
          </p:nvPr>
        </p:nvSpPr>
        <p:spPr/>
        <p:txBody>
          <a:bodyPr/>
          <a:lstStyle/>
          <a:p>
            <a:fld id="{CC1957BF-D6B1-4C67-AD95-23ECE5F766C3}" type="slidenum">
              <a:rPr lang="en-US" smtClean="0"/>
              <a:t>11</a:t>
            </a:fld>
            <a:endParaRPr lang="en-US"/>
          </a:p>
        </p:txBody>
      </p:sp>
    </p:spTree>
    <p:extLst>
      <p:ext uri="{BB962C8B-B14F-4D97-AF65-F5344CB8AC3E}">
        <p14:creationId xmlns:p14="http://schemas.microsoft.com/office/powerpoint/2010/main" val="243976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78010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984852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977819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98364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865678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111685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0947694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5512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5188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157" y="2125980"/>
            <a:ext cx="1037179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0316" y="3840480"/>
            <a:ext cx="85414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9200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147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27069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10106" y="1577340"/>
            <a:ext cx="53079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4086" y="1577340"/>
            <a:ext cx="530791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362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513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950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100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554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879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1259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5624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804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5718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E0CF6C-748E-4B7A-BC8B-3011EF78ED13}" type="datetime1">
              <a:rPr lang="en-US" smtClean="0"/>
              <a:pPr/>
              <a:t>5/17/2024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975363468"/>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98738" y="806912"/>
            <a:ext cx="9998906" cy="426829"/>
          </a:xfrm>
          <a:prstGeom prst="rect">
            <a:avLst/>
          </a:prstGeom>
        </p:spPr>
      </p:pic>
      <p:sp>
        <p:nvSpPr>
          <p:cNvPr id="2" name="Holder 2"/>
          <p:cNvSpPr>
            <a:spLocks noGrp="1"/>
          </p:cNvSpPr>
          <p:nvPr>
            <p:ph type="title"/>
          </p:nvPr>
        </p:nvSpPr>
        <p:spPr>
          <a:xfrm>
            <a:off x="610105" y="274320"/>
            <a:ext cx="1098189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10105" y="1577340"/>
            <a:ext cx="109818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8717" y="6377940"/>
            <a:ext cx="3904675"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10106" y="6377940"/>
            <a:ext cx="280648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5/17/2024</a:t>
            </a:fld>
            <a:endParaRPr lang="en-US"/>
          </a:p>
        </p:txBody>
      </p:sp>
      <p:sp>
        <p:nvSpPr>
          <p:cNvPr id="6" name="Holder 6"/>
          <p:cNvSpPr>
            <a:spLocks noGrp="1"/>
          </p:cNvSpPr>
          <p:nvPr>
            <p:ph type="sldNum" sz="quarter" idx="7"/>
          </p:nvPr>
        </p:nvSpPr>
        <p:spPr>
          <a:xfrm>
            <a:off x="8785520" y="6377940"/>
            <a:ext cx="280648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965181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ink and blue clouds">
            <a:extLst>
              <a:ext uri="{FF2B5EF4-FFF2-40B4-BE49-F238E27FC236}">
                <a16:creationId xmlns:a16="http://schemas.microsoft.com/office/drawing/2014/main" id="{FAB20501-F0ED-8278-823F-02A9E242FCD8}"/>
              </a:ext>
            </a:extLst>
          </p:cNvPr>
          <p:cNvPicPr>
            <a:picLocks noChangeAspect="1"/>
          </p:cNvPicPr>
          <p:nvPr/>
        </p:nvPicPr>
        <p:blipFill rotWithShape="1">
          <a:blip r:embed="rId2">
            <a:alphaModFix amt="70000"/>
          </a:blip>
          <a:srcRect t="14118"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ACF60A56-FD86-5FEA-5173-BC5734D514B2}"/>
              </a:ext>
            </a:extLst>
          </p:cNvPr>
          <p:cNvSpPr>
            <a:spLocks noGrp="1"/>
          </p:cNvSpPr>
          <p:nvPr>
            <p:ph type="ctrTitle"/>
          </p:nvPr>
        </p:nvSpPr>
        <p:spPr>
          <a:xfrm>
            <a:off x="996275" y="744909"/>
            <a:ext cx="10190071" cy="3145855"/>
          </a:xfrm>
        </p:spPr>
        <p:txBody>
          <a:bodyPr anchor="b">
            <a:normAutofit/>
          </a:bodyPr>
          <a:lstStyle/>
          <a:p>
            <a:r>
              <a:rPr lang="en-US" sz="5200" dirty="0">
                <a:solidFill>
                  <a:srgbClr val="FFFFFF"/>
                </a:solidFill>
              </a:rPr>
              <a:t>Late Middle Ages</a:t>
            </a:r>
          </a:p>
        </p:txBody>
      </p:sp>
      <p:sp>
        <p:nvSpPr>
          <p:cNvPr id="3" name="Subtitle 2">
            <a:extLst>
              <a:ext uri="{FF2B5EF4-FFF2-40B4-BE49-F238E27FC236}">
                <a16:creationId xmlns:a16="http://schemas.microsoft.com/office/drawing/2014/main" id="{4633F0C4-B531-2591-04BD-E00FDAC4F7C6}"/>
              </a:ext>
            </a:extLst>
          </p:cNvPr>
          <p:cNvSpPr>
            <a:spLocks noGrp="1"/>
          </p:cNvSpPr>
          <p:nvPr>
            <p:ph type="subTitle" idx="1"/>
          </p:nvPr>
        </p:nvSpPr>
        <p:spPr>
          <a:xfrm>
            <a:off x="1218708" y="4069780"/>
            <a:ext cx="9781327" cy="2056617"/>
          </a:xfrm>
        </p:spPr>
        <p:txBody>
          <a:bodyPr anchor="t">
            <a:normAutofit/>
          </a:bodyPr>
          <a:lstStyle/>
          <a:p>
            <a:r>
              <a:rPr lang="en-US" sz="2200" dirty="0">
                <a:solidFill>
                  <a:srgbClr val="FFFFFF"/>
                </a:solidFill>
              </a:rPr>
              <a:t>1300-1450</a:t>
            </a:r>
          </a:p>
        </p:txBody>
      </p:sp>
    </p:spTree>
    <p:extLst>
      <p:ext uri="{BB962C8B-B14F-4D97-AF65-F5344CB8AC3E}">
        <p14:creationId xmlns:p14="http://schemas.microsoft.com/office/powerpoint/2010/main" val="7253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436F-140A-4264-AA04-18D085CBF58B}"/>
              </a:ext>
            </a:extLst>
          </p:cNvPr>
          <p:cNvSpPr>
            <a:spLocks noGrp="1"/>
          </p:cNvSpPr>
          <p:nvPr>
            <p:ph type="title"/>
          </p:nvPr>
        </p:nvSpPr>
        <p:spPr>
          <a:xfrm>
            <a:off x="913795" y="222070"/>
            <a:ext cx="10353762" cy="927461"/>
          </a:xfrm>
        </p:spPr>
        <p:txBody>
          <a:bodyPr/>
          <a:lstStyle/>
          <a:p>
            <a:r>
              <a:rPr lang="en-US" dirty="0"/>
              <a:t>Trial of Jan Hus by Ulrich of </a:t>
            </a:r>
            <a:r>
              <a:rPr lang="en-US" dirty="0" err="1"/>
              <a:t>Richental</a:t>
            </a:r>
            <a:endParaRPr lang="en-US" dirty="0"/>
          </a:p>
        </p:txBody>
      </p:sp>
      <p:pic>
        <p:nvPicPr>
          <p:cNvPr id="2050" name="Picture 2" descr="The execution of Jan Hus or one of his priests at The Council of  Constance,, from Chronik des Konzils von Konstanz">
            <a:extLst>
              <a:ext uri="{FF2B5EF4-FFF2-40B4-BE49-F238E27FC236}">
                <a16:creationId xmlns:a16="http://schemas.microsoft.com/office/drawing/2014/main" id="{8678DEC2-09C2-056A-168C-03C171A5C8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3795" y="1345473"/>
            <a:ext cx="10580914" cy="529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8E4D-1F10-67AD-3016-D5F57F7DC30F}"/>
              </a:ext>
            </a:extLst>
          </p:cNvPr>
          <p:cNvSpPr>
            <a:spLocks noGrp="1"/>
          </p:cNvSpPr>
          <p:nvPr>
            <p:ph type="title"/>
          </p:nvPr>
        </p:nvSpPr>
        <p:spPr/>
        <p:txBody>
          <a:bodyPr/>
          <a:lstStyle/>
          <a:p>
            <a:r>
              <a:rPr lang="en-US" dirty="0"/>
              <a:t>Social Unrest in a Changing Society</a:t>
            </a:r>
          </a:p>
        </p:txBody>
      </p:sp>
      <p:sp>
        <p:nvSpPr>
          <p:cNvPr id="3" name="Content Placeholder 2">
            <a:extLst>
              <a:ext uri="{FF2B5EF4-FFF2-40B4-BE49-F238E27FC236}">
                <a16:creationId xmlns:a16="http://schemas.microsoft.com/office/drawing/2014/main" id="{4EB48070-0597-B678-F7A3-CFD0C0ED62EE}"/>
              </a:ext>
            </a:extLst>
          </p:cNvPr>
          <p:cNvSpPr>
            <a:spLocks noGrp="1"/>
          </p:cNvSpPr>
          <p:nvPr>
            <p:ph idx="1"/>
          </p:nvPr>
        </p:nvSpPr>
        <p:spPr>
          <a:xfrm>
            <a:off x="913795" y="1732449"/>
            <a:ext cx="6002394" cy="4058751"/>
          </a:xfrm>
        </p:spPr>
        <p:txBody>
          <a:bodyPr>
            <a:normAutofit/>
          </a:bodyPr>
          <a:lstStyle/>
          <a:p>
            <a:r>
              <a:rPr lang="en-US" dirty="0"/>
              <a:t>Peasant Revolts</a:t>
            </a:r>
          </a:p>
          <a:p>
            <a:pPr lvl="1"/>
            <a:r>
              <a:rPr lang="en-US" dirty="0"/>
              <a:t>Flanders (1320s)</a:t>
            </a:r>
          </a:p>
          <a:p>
            <a:pPr lvl="1"/>
            <a:r>
              <a:rPr lang="en-US" dirty="0"/>
              <a:t>Jacquerie (1385)</a:t>
            </a:r>
          </a:p>
          <a:p>
            <a:pPr lvl="1"/>
            <a:r>
              <a:rPr lang="en-US" dirty="0"/>
              <a:t>English Peasant Revolt (1381)</a:t>
            </a:r>
          </a:p>
          <a:p>
            <a:r>
              <a:rPr lang="en-US" dirty="0"/>
              <a:t>Urban Conflicts</a:t>
            </a:r>
          </a:p>
          <a:p>
            <a:pPr lvl="1"/>
            <a:r>
              <a:rPr lang="en-US" dirty="0"/>
              <a:t>Roots of Revolt</a:t>
            </a:r>
          </a:p>
          <a:p>
            <a:pPr lvl="1"/>
            <a:r>
              <a:rPr lang="en-US" dirty="0"/>
              <a:t>Honor Uprisings</a:t>
            </a:r>
          </a:p>
          <a:p>
            <a:pPr lvl="1"/>
            <a:r>
              <a:rPr lang="en-US" dirty="0"/>
              <a:t>Decline of Women’s Workforce</a:t>
            </a:r>
          </a:p>
          <a:p>
            <a:pPr lvl="1"/>
            <a:endParaRPr lang="en-US" dirty="0"/>
          </a:p>
          <a:p>
            <a:endParaRPr lang="en-US" dirty="0"/>
          </a:p>
          <a:p>
            <a:endParaRPr lang="en-US" dirty="0"/>
          </a:p>
          <a:p>
            <a:endParaRPr lang="en-US" dirty="0"/>
          </a:p>
        </p:txBody>
      </p:sp>
      <p:pic>
        <p:nvPicPr>
          <p:cNvPr id="8194" name="Picture 2" descr="Uprisings after pandemics have happened before – just look at the English Peasant  Revolt of 1381">
            <a:extLst>
              <a:ext uri="{FF2B5EF4-FFF2-40B4-BE49-F238E27FC236}">
                <a16:creationId xmlns:a16="http://schemas.microsoft.com/office/drawing/2014/main" id="{C40C5AAB-D57C-6F8F-FA8C-7123DF08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240" y="1732449"/>
            <a:ext cx="5069840" cy="405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2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9EFC-FF66-CE30-9899-D6C04E8A3C84}"/>
              </a:ext>
            </a:extLst>
          </p:cNvPr>
          <p:cNvSpPr>
            <a:spLocks noGrp="1"/>
          </p:cNvSpPr>
          <p:nvPr>
            <p:ph type="title"/>
          </p:nvPr>
        </p:nvSpPr>
        <p:spPr/>
        <p:txBody>
          <a:bodyPr/>
          <a:lstStyle/>
          <a:p>
            <a:r>
              <a:rPr lang="en-US" dirty="0"/>
              <a:t>Social Unrest in a Changing Society</a:t>
            </a:r>
          </a:p>
        </p:txBody>
      </p:sp>
      <p:sp>
        <p:nvSpPr>
          <p:cNvPr id="3" name="Content Placeholder 2">
            <a:extLst>
              <a:ext uri="{FF2B5EF4-FFF2-40B4-BE49-F238E27FC236}">
                <a16:creationId xmlns:a16="http://schemas.microsoft.com/office/drawing/2014/main" id="{7350261B-CB61-5A0D-1A9D-567AA7792DD7}"/>
              </a:ext>
            </a:extLst>
          </p:cNvPr>
          <p:cNvSpPr>
            <a:spLocks noGrp="1"/>
          </p:cNvSpPr>
          <p:nvPr>
            <p:ph idx="1"/>
          </p:nvPr>
        </p:nvSpPr>
        <p:spPr>
          <a:xfrm>
            <a:off x="913795" y="1732449"/>
            <a:ext cx="6127085" cy="4058751"/>
          </a:xfrm>
        </p:spPr>
        <p:txBody>
          <a:bodyPr>
            <a:normAutofit/>
          </a:bodyPr>
          <a:lstStyle/>
          <a:p>
            <a:r>
              <a:rPr lang="en-US" dirty="0"/>
              <a:t>Sex in the City</a:t>
            </a:r>
          </a:p>
          <a:p>
            <a:pPr lvl="1"/>
            <a:r>
              <a:rPr lang="en-US" dirty="0"/>
              <a:t>Late Age of First Marriage</a:t>
            </a:r>
          </a:p>
          <a:p>
            <a:pPr lvl="1"/>
            <a:r>
              <a:rPr lang="en-US" dirty="0"/>
              <a:t>Prostitution</a:t>
            </a:r>
          </a:p>
          <a:p>
            <a:pPr lvl="1"/>
            <a:r>
              <a:rPr lang="en-US" dirty="0"/>
              <a:t>Rape</a:t>
            </a:r>
          </a:p>
          <a:p>
            <a:pPr lvl="1"/>
            <a:r>
              <a:rPr lang="en-US" dirty="0"/>
              <a:t>Homosexuality</a:t>
            </a:r>
          </a:p>
          <a:p>
            <a:r>
              <a:rPr lang="en-US" dirty="0"/>
              <a:t>Fur Collar Crimes</a:t>
            </a:r>
          </a:p>
          <a:p>
            <a:pPr lvl="1"/>
            <a:r>
              <a:rPr lang="en-US" dirty="0"/>
              <a:t>Noble Bandits</a:t>
            </a:r>
          </a:p>
          <a:p>
            <a:pPr lvl="1"/>
            <a:r>
              <a:rPr lang="en-US" dirty="0"/>
              <a:t>Robin Hood</a:t>
            </a:r>
          </a:p>
          <a:p>
            <a:endParaRPr lang="en-US" dirty="0"/>
          </a:p>
          <a:p>
            <a:endParaRPr lang="en-US" dirty="0"/>
          </a:p>
          <a:p>
            <a:endParaRPr lang="en-US" dirty="0"/>
          </a:p>
        </p:txBody>
      </p:sp>
      <p:pic>
        <p:nvPicPr>
          <p:cNvPr id="9218" name="Picture 2" descr="When the Lower Class Fights Back: 12 of History's Greatest Peasant Revolts">
            <a:extLst>
              <a:ext uri="{FF2B5EF4-FFF2-40B4-BE49-F238E27FC236}">
                <a16:creationId xmlns:a16="http://schemas.microsoft.com/office/drawing/2014/main" id="{0338FFA3-9199-40B1-C0D5-B811BA02E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0" y="2164080"/>
            <a:ext cx="5059680" cy="33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3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A2E1-B7EB-43D5-E272-BB2BF0D2BE2E}"/>
              </a:ext>
            </a:extLst>
          </p:cNvPr>
          <p:cNvSpPr>
            <a:spLocks noGrp="1"/>
          </p:cNvSpPr>
          <p:nvPr>
            <p:ph type="title"/>
          </p:nvPr>
        </p:nvSpPr>
        <p:spPr/>
        <p:txBody>
          <a:bodyPr/>
          <a:lstStyle/>
          <a:p>
            <a:r>
              <a:rPr lang="en-US" dirty="0"/>
              <a:t>Social Unrest in a Changing Society</a:t>
            </a:r>
          </a:p>
        </p:txBody>
      </p:sp>
      <p:sp>
        <p:nvSpPr>
          <p:cNvPr id="3" name="Content Placeholder 2">
            <a:extLst>
              <a:ext uri="{FF2B5EF4-FFF2-40B4-BE49-F238E27FC236}">
                <a16:creationId xmlns:a16="http://schemas.microsoft.com/office/drawing/2014/main" id="{41BD0D6A-D301-818F-7DD8-A7B24EABFC65}"/>
              </a:ext>
            </a:extLst>
          </p:cNvPr>
          <p:cNvSpPr>
            <a:spLocks noGrp="1"/>
          </p:cNvSpPr>
          <p:nvPr>
            <p:ph idx="1"/>
          </p:nvPr>
        </p:nvSpPr>
        <p:spPr/>
        <p:txBody>
          <a:bodyPr/>
          <a:lstStyle/>
          <a:p>
            <a:r>
              <a:rPr lang="en-US" dirty="0"/>
              <a:t>Ethnic Tensions and Restrictions</a:t>
            </a:r>
          </a:p>
          <a:p>
            <a:pPr lvl="1"/>
            <a:r>
              <a:rPr lang="en-US" dirty="0"/>
              <a:t>Ethnic Diversity and Colonization</a:t>
            </a:r>
          </a:p>
          <a:p>
            <a:pPr lvl="1"/>
            <a:r>
              <a:rPr lang="en-US" dirty="0"/>
              <a:t>Legal Dualism</a:t>
            </a:r>
          </a:p>
          <a:p>
            <a:pPr lvl="1"/>
            <a:r>
              <a:rPr lang="en-US" dirty="0"/>
              <a:t>Blood Descent</a:t>
            </a:r>
          </a:p>
          <a:p>
            <a:r>
              <a:rPr lang="en-US" dirty="0"/>
              <a:t>Literacy and Vernacular Literature</a:t>
            </a:r>
          </a:p>
          <a:p>
            <a:pPr lvl="1"/>
            <a:r>
              <a:rPr lang="en-US" dirty="0"/>
              <a:t>Dante’s </a:t>
            </a:r>
            <a:r>
              <a:rPr lang="en-US" i="1" dirty="0"/>
              <a:t>Divine Comedy</a:t>
            </a:r>
          </a:p>
          <a:p>
            <a:pPr lvl="1"/>
            <a:r>
              <a:rPr lang="en-US" dirty="0"/>
              <a:t>Chaucer’s </a:t>
            </a:r>
            <a:r>
              <a:rPr lang="en-US" i="1" dirty="0"/>
              <a:t>Canterbury Tales</a:t>
            </a:r>
          </a:p>
          <a:p>
            <a:pPr lvl="1"/>
            <a:r>
              <a:rPr lang="en-US" dirty="0"/>
              <a:t>Spread of Lay Literacy</a:t>
            </a:r>
          </a:p>
        </p:txBody>
      </p:sp>
      <p:pic>
        <p:nvPicPr>
          <p:cNvPr id="3074" name="Picture 2">
            <a:extLst>
              <a:ext uri="{FF2B5EF4-FFF2-40B4-BE49-F238E27FC236}">
                <a16:creationId xmlns:a16="http://schemas.microsoft.com/office/drawing/2014/main" id="{A5E1D2EF-2249-E979-4CCC-2F24E4AB9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674" y="1732448"/>
            <a:ext cx="4441372" cy="451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9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1143000"/>
          </a:xfrm>
        </p:spPr>
        <p:txBody>
          <a:bodyPr/>
          <a:lstStyle/>
          <a:p>
            <a:r>
              <a:rPr lang="en-US" sz="2400" i="1" dirty="0"/>
              <a:t>The Divine Comedy </a:t>
            </a:r>
            <a:r>
              <a:rPr lang="en-US" sz="2400" dirty="0"/>
              <a:t>by Dante Alighieri</a:t>
            </a:r>
            <a:br>
              <a:rPr lang="en-US" sz="2400" dirty="0"/>
            </a:br>
            <a:r>
              <a:rPr lang="en-US" sz="2400" dirty="0"/>
              <a:t> (1265-1321)</a:t>
            </a:r>
          </a:p>
        </p:txBody>
      </p:sp>
      <p:sp>
        <p:nvSpPr>
          <p:cNvPr id="3" name="Content Placeholder 2"/>
          <p:cNvSpPr>
            <a:spLocks noGrp="1"/>
          </p:cNvSpPr>
          <p:nvPr>
            <p:ph idx="1"/>
          </p:nvPr>
        </p:nvSpPr>
        <p:spPr>
          <a:xfrm>
            <a:off x="2209800" y="1295400"/>
            <a:ext cx="4038600" cy="4114800"/>
          </a:xfrm>
        </p:spPr>
        <p:txBody>
          <a:bodyPr>
            <a:normAutofit fontScale="92500" lnSpcReduction="10000"/>
          </a:bodyPr>
          <a:lstStyle/>
          <a:p>
            <a:pPr marL="0" indent="0">
              <a:buNone/>
            </a:pPr>
            <a:r>
              <a:rPr lang="en-US" sz="1800" i="1" dirty="0"/>
              <a:t>Divine </a:t>
            </a:r>
            <a:r>
              <a:rPr lang="en-US" sz="1800" dirty="0"/>
              <a:t>Comedy (between 1308 &amp; 1321): Significance?</a:t>
            </a:r>
          </a:p>
          <a:p>
            <a:pPr marL="0" indent="0">
              <a:buNone/>
            </a:pPr>
            <a:endParaRPr lang="en-US" sz="1800" i="1" dirty="0"/>
          </a:p>
          <a:p>
            <a:pPr marL="0" indent="0">
              <a:buNone/>
            </a:pPr>
            <a:endParaRPr lang="en-US" sz="1800" i="1" dirty="0"/>
          </a:p>
          <a:p>
            <a:pPr marL="0" indent="0">
              <a:buNone/>
            </a:pPr>
            <a:r>
              <a:rPr lang="en-US" sz="1800" i="1" dirty="0"/>
              <a:t>The Divine Comedy </a:t>
            </a:r>
            <a:r>
              <a:rPr lang="en-US" sz="1800" dirty="0"/>
              <a:t>went loss it s popularity  during the Enlightenment (1700s) but was "rediscovered" by William, Blake– who illustrated several passages of the epic – and the romantic writers of the 19th century. Later authors such as T.S. Elliot, Ezra Pound, Samuel Beckett, C.S. Lewis and James Joyce have drawn on it for inspiration. The poet Henry Wadsworth Longfellow was its first American translator,</a:t>
            </a:r>
          </a:p>
        </p:txBody>
      </p:sp>
      <p:pic>
        <p:nvPicPr>
          <p:cNvPr id="4" name="Picture 3" descr="300px-Michelino_DanteAndHisPo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19" y="2441581"/>
            <a:ext cx="3759036" cy="3044819"/>
          </a:xfrm>
          <a:prstGeom prst="rect">
            <a:avLst/>
          </a:prstGeom>
        </p:spPr>
      </p:pic>
    </p:spTree>
    <p:extLst>
      <p:ext uri="{BB962C8B-B14F-4D97-AF65-F5344CB8AC3E}">
        <p14:creationId xmlns:p14="http://schemas.microsoft.com/office/powerpoint/2010/main" val="374925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2400" dirty="0">
                <a:latin typeface="Arial" charset="0"/>
                <a:ea typeface="ＭＳ Ｐゴシック" charset="0"/>
                <a:cs typeface="ＭＳ Ｐゴシック" charset="0"/>
              </a:rPr>
              <a:t>EUROPE DIVIDED &amp; WEAKENED DURING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THE 14</a:t>
            </a:r>
            <a:r>
              <a:rPr lang="en-US" sz="2400" baseline="30000" dirty="0">
                <a:latin typeface="Arial" charset="0"/>
                <a:ea typeface="ＭＳ Ｐゴシック" charset="0"/>
                <a:cs typeface="ＭＳ Ｐゴシック" charset="0"/>
              </a:rPr>
              <a:t>TH</a:t>
            </a:r>
            <a:r>
              <a:rPr lang="en-US" sz="2400" dirty="0">
                <a:latin typeface="Arial" charset="0"/>
                <a:ea typeface="ＭＳ Ｐゴシック" charset="0"/>
                <a:cs typeface="ＭＳ Ｐゴシック" charset="0"/>
              </a:rPr>
              <a:t> AND 15</a:t>
            </a:r>
            <a:r>
              <a:rPr lang="en-US" sz="2400" baseline="30000" dirty="0">
                <a:latin typeface="Arial" charset="0"/>
                <a:ea typeface="ＭＳ Ｐゴシック" charset="0"/>
                <a:cs typeface="ＭＳ Ｐゴシック" charset="0"/>
              </a:rPr>
              <a:t>TH</a:t>
            </a:r>
            <a:r>
              <a:rPr lang="en-US" sz="2400" dirty="0">
                <a:latin typeface="Arial" charset="0"/>
                <a:ea typeface="ＭＳ Ｐゴシック" charset="0"/>
                <a:cs typeface="ＭＳ Ｐゴシック" charset="0"/>
              </a:rPr>
              <a:t> CENTURIES</a:t>
            </a:r>
          </a:p>
        </p:txBody>
      </p:sp>
      <p:sp>
        <p:nvSpPr>
          <p:cNvPr id="33794" name="Content Placeholder 2"/>
          <p:cNvSpPr>
            <a:spLocks noGrp="1"/>
          </p:cNvSpPr>
          <p:nvPr>
            <p:ph idx="1"/>
          </p:nvPr>
        </p:nvSpPr>
        <p:spPr>
          <a:xfrm>
            <a:off x="378822" y="1488610"/>
            <a:ext cx="11364687" cy="5125550"/>
          </a:xfrm>
        </p:spPr>
        <p:txBody>
          <a:bodyPr>
            <a:normAutofit fontScale="70000" lnSpcReduction="20000"/>
          </a:bodyPr>
          <a:lstStyle/>
          <a:p>
            <a:pPr marL="0" indent="0">
              <a:buNone/>
            </a:pPr>
            <a:r>
              <a:rPr lang="en-US" sz="1400" dirty="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Know the impact of the Plague on European development</a:t>
            </a:r>
          </a:p>
          <a:p>
            <a:pPr marL="0" indent="0">
              <a:buNone/>
            </a:pPr>
            <a:r>
              <a:rPr lang="en-US" sz="2800" dirty="0">
                <a:latin typeface="Arial" charset="0"/>
                <a:ea typeface="ＭＳ Ｐゴシック" charset="0"/>
                <a:cs typeface="ＭＳ Ｐゴシック" charset="0"/>
              </a:rPr>
              <a:t> Know the impact of the Ecclesiastical crisis</a:t>
            </a:r>
          </a:p>
          <a:p>
            <a:pPr marL="0" indent="0">
              <a:buNone/>
            </a:pPr>
            <a:r>
              <a:rPr lang="en-US" sz="2800" dirty="0">
                <a:latin typeface="Arial" charset="0"/>
                <a:ea typeface="ＭＳ Ｐゴシック" charset="0"/>
                <a:cs typeface="ＭＳ Ｐゴシック" charset="0"/>
              </a:rPr>
              <a:t> </a:t>
            </a:r>
            <a:r>
              <a:rPr lang="en-US" sz="2800" dirty="0">
                <a:latin typeface="Arial" charset="0"/>
                <a:ea typeface="ＭＳ Ｐゴシック" charset="0"/>
              </a:rPr>
              <a:t>Boniface VIII (</a:t>
            </a:r>
            <a:r>
              <a:rPr lang="en-US" sz="2800" i="1" dirty="0">
                <a:latin typeface="Arial" charset="0"/>
                <a:ea typeface="ＭＳ Ｐゴシック" charset="0"/>
              </a:rPr>
              <a:t>Unam Sanctum</a:t>
            </a:r>
            <a:r>
              <a:rPr lang="en-US" sz="2800" dirty="0">
                <a:latin typeface="Arial" charset="0"/>
                <a:ea typeface="ＭＳ Ｐゴシック" charset="0"/>
              </a:rPr>
              <a:t>)</a:t>
            </a:r>
          </a:p>
          <a:p>
            <a:pPr lvl="2"/>
            <a:r>
              <a:rPr lang="en-US" sz="2800" dirty="0">
                <a:latin typeface="Arial" charset="0"/>
                <a:ea typeface="ＭＳ Ｐゴシック" charset="0"/>
              </a:rPr>
              <a:t>Babylonian Captivity (1309-77)</a:t>
            </a:r>
          </a:p>
          <a:p>
            <a:pPr lvl="2"/>
            <a:r>
              <a:rPr lang="en-US" sz="2800" dirty="0">
                <a:latin typeface="Arial" charset="0"/>
                <a:ea typeface="ＭＳ Ｐゴシック" charset="0"/>
              </a:rPr>
              <a:t>Great Schism (1378-1417)</a:t>
            </a:r>
          </a:p>
          <a:p>
            <a:pPr lvl="2"/>
            <a:r>
              <a:rPr lang="en-US" sz="2800" dirty="0">
                <a:latin typeface="Arial" charset="0"/>
                <a:ea typeface="ＭＳ Ｐゴシック" charset="0"/>
              </a:rPr>
              <a:t>Conciliar Movement</a:t>
            </a:r>
          </a:p>
          <a:p>
            <a:pPr marL="0" indent="0">
              <a:buNone/>
            </a:pPr>
            <a:r>
              <a:rPr lang="en-US" sz="2800" dirty="0">
                <a:latin typeface="Arial" charset="0"/>
                <a:ea typeface="ＭＳ Ｐゴシック" charset="0"/>
                <a:cs typeface="ＭＳ Ｐゴシック" charset="0"/>
              </a:rPr>
              <a:t> Impact of Northern Europe</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s crises on Italian development</a:t>
            </a:r>
          </a:p>
          <a:p>
            <a:pPr marL="0" indent="0">
              <a:buNone/>
            </a:pPr>
            <a:r>
              <a:rPr lang="en-US" altLang="ja-JP" sz="2800" dirty="0">
                <a:latin typeface="Arial" charset="0"/>
                <a:ea typeface="ＭＳ Ｐゴシック" charset="0"/>
                <a:cs typeface="ＭＳ Ｐゴシック" charset="0"/>
              </a:rPr>
              <a:t>What do these three men have in common? Know their  significance!</a:t>
            </a:r>
          </a:p>
          <a:p>
            <a:pPr marL="0" indent="0">
              <a:buNone/>
            </a:pPr>
            <a:r>
              <a:rPr lang="en-US" altLang="ja-JP" sz="2800" dirty="0">
                <a:latin typeface="Arial" charset="0"/>
                <a:ea typeface="ＭＳ Ｐゴシック" charset="0"/>
                <a:cs typeface="ＭＳ Ｐゴシック" charset="0"/>
              </a:rPr>
              <a:t>		Marcilius of Padua (1274- 1342) </a:t>
            </a:r>
          </a:p>
          <a:p>
            <a:pPr marL="0" indent="0">
              <a:buNone/>
            </a:pPr>
            <a:r>
              <a:rPr lang="en-US" altLang="ja-JP" sz="2800" dirty="0">
                <a:latin typeface="Arial" charset="0"/>
                <a:ea typeface="ＭＳ Ｐゴシック" charset="0"/>
                <a:cs typeface="ＭＳ Ｐゴシック" charset="0"/>
              </a:rPr>
              <a:t>		John Wycliffe (Lollards) – 1320-1384</a:t>
            </a:r>
          </a:p>
          <a:p>
            <a:pPr marL="0" indent="0">
              <a:buNone/>
            </a:pPr>
            <a:r>
              <a:rPr lang="en-US" altLang="ja-JP" sz="2800" dirty="0">
                <a:latin typeface="Arial" charset="0"/>
                <a:ea typeface="ＭＳ Ｐゴシック" charset="0"/>
                <a:cs typeface="ＭＳ Ｐゴシック" charset="0"/>
              </a:rPr>
              <a:t>		John Hus (1369-1415)</a:t>
            </a:r>
          </a:p>
          <a:p>
            <a:pPr marL="0" indent="0">
              <a:buNone/>
            </a:pPr>
            <a:r>
              <a:rPr lang="en-US" altLang="ja-JP" sz="1600" dirty="0">
                <a:latin typeface="Arial" charset="0"/>
                <a:ea typeface="ＭＳ Ｐゴシック" charset="0"/>
                <a:cs typeface="ＭＳ Ｐゴシック" charset="0"/>
              </a:rPr>
              <a:t>		</a:t>
            </a:r>
          </a:p>
          <a:p>
            <a:pPr marL="0" indent="0">
              <a:buNone/>
            </a:pPr>
            <a:endParaRPr lang="en-US" altLang="ja-JP" sz="1400" dirty="0">
              <a:latin typeface="Arial" charset="0"/>
              <a:ea typeface="ＭＳ Ｐゴシック" charset="0"/>
              <a:cs typeface="ＭＳ Ｐゴシック" charset="0"/>
            </a:endParaRPr>
          </a:p>
          <a:p>
            <a:pPr marL="0" indent="0">
              <a:buNone/>
            </a:pPr>
            <a:r>
              <a:rPr lang="en-US" sz="1400" dirty="0">
                <a:latin typeface="Arial" charset="0"/>
                <a:ea typeface="ＭＳ Ｐゴシック" charset="0"/>
                <a:cs typeface="ＭＳ Ｐゴシック" charset="0"/>
              </a:rPr>
              <a:t> </a:t>
            </a:r>
          </a:p>
          <a:p>
            <a:pPr marL="0" indent="0"/>
            <a:endParaRPr lang="en-US" sz="1400" dirty="0">
              <a:latin typeface="Arial"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C849-B5F1-BCAD-7B60-2AFB9FCCAE82}"/>
              </a:ext>
            </a:extLst>
          </p:cNvPr>
          <p:cNvSpPr>
            <a:spLocks noGrp="1"/>
          </p:cNvSpPr>
          <p:nvPr>
            <p:ph type="title"/>
          </p:nvPr>
        </p:nvSpPr>
        <p:spPr/>
        <p:txBody>
          <a:bodyPr/>
          <a:lstStyle/>
          <a:p>
            <a:r>
              <a:rPr lang="en-US" dirty="0"/>
              <a:t>Prelude to Disaster</a:t>
            </a:r>
          </a:p>
        </p:txBody>
      </p:sp>
      <p:sp>
        <p:nvSpPr>
          <p:cNvPr id="3" name="Content Placeholder 2">
            <a:extLst>
              <a:ext uri="{FF2B5EF4-FFF2-40B4-BE49-F238E27FC236}">
                <a16:creationId xmlns:a16="http://schemas.microsoft.com/office/drawing/2014/main" id="{0367FD28-AA9B-E3A1-E725-BFC1F1989915}"/>
              </a:ext>
            </a:extLst>
          </p:cNvPr>
          <p:cNvSpPr>
            <a:spLocks noGrp="1"/>
          </p:cNvSpPr>
          <p:nvPr>
            <p:ph idx="1"/>
          </p:nvPr>
        </p:nvSpPr>
        <p:spPr>
          <a:xfrm>
            <a:off x="913795" y="1732449"/>
            <a:ext cx="6609223" cy="4058751"/>
          </a:xfrm>
        </p:spPr>
        <p:txBody>
          <a:bodyPr/>
          <a:lstStyle/>
          <a:p>
            <a:r>
              <a:rPr lang="en-US" dirty="0"/>
              <a:t>How Did Climate Change Effect the Middle Ages?</a:t>
            </a:r>
          </a:p>
          <a:p>
            <a:r>
              <a:rPr lang="en-US" dirty="0"/>
              <a:t>Climate Change:</a:t>
            </a:r>
          </a:p>
          <a:p>
            <a:pPr lvl="1"/>
            <a:r>
              <a:rPr lang="en-US" dirty="0"/>
              <a:t>Little Ice Age 1300-1450</a:t>
            </a:r>
          </a:p>
          <a:p>
            <a:pPr lvl="1"/>
            <a:r>
              <a:rPr lang="en-US" dirty="0"/>
              <a:t>Great Famine 1315-1322		</a:t>
            </a:r>
          </a:p>
          <a:p>
            <a:pPr lvl="1"/>
            <a:endParaRPr lang="en-US" dirty="0"/>
          </a:p>
          <a:p>
            <a:r>
              <a:rPr lang="en-US" dirty="0"/>
              <a:t>Social Consequences</a:t>
            </a:r>
          </a:p>
          <a:p>
            <a:pPr lvl="1"/>
            <a:r>
              <a:rPr lang="en-US" dirty="0"/>
              <a:t>Abandonment of Villages and Declining population</a:t>
            </a:r>
          </a:p>
          <a:p>
            <a:pPr lvl="1"/>
            <a:r>
              <a:rPr lang="en-US" dirty="0"/>
              <a:t>Scapegoats </a:t>
            </a:r>
          </a:p>
          <a:p>
            <a:pPr lvl="1"/>
            <a:r>
              <a:rPr lang="en-US" dirty="0"/>
              <a:t>Governmental Responses</a:t>
            </a:r>
          </a:p>
          <a:p>
            <a:endParaRPr lang="en-US" dirty="0"/>
          </a:p>
          <a:p>
            <a:endParaRPr lang="en-US" dirty="0"/>
          </a:p>
          <a:p>
            <a:endParaRPr lang="en-US" dirty="0"/>
          </a:p>
          <a:p>
            <a:endParaRPr lang="en-US" dirty="0"/>
          </a:p>
          <a:p>
            <a:pPr lvl="1"/>
            <a:endParaRPr lang="en-US" dirty="0"/>
          </a:p>
        </p:txBody>
      </p:sp>
      <p:pic>
        <p:nvPicPr>
          <p:cNvPr id="1028" name="Picture 4">
            <a:extLst>
              <a:ext uri="{FF2B5EF4-FFF2-40B4-BE49-F238E27FC236}">
                <a16:creationId xmlns:a16="http://schemas.microsoft.com/office/drawing/2014/main" id="{F7016CB8-A391-F228-0988-088B2D332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120" y="1290320"/>
            <a:ext cx="3249613" cy="495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796C-F446-AE82-73C8-BA308FD07BE6}"/>
              </a:ext>
            </a:extLst>
          </p:cNvPr>
          <p:cNvSpPr>
            <a:spLocks noGrp="1"/>
          </p:cNvSpPr>
          <p:nvPr>
            <p:ph type="title"/>
          </p:nvPr>
        </p:nvSpPr>
        <p:spPr/>
        <p:txBody>
          <a:bodyPr/>
          <a:lstStyle/>
          <a:p>
            <a:r>
              <a:rPr lang="en-US" dirty="0"/>
              <a:t>Black Death</a:t>
            </a:r>
          </a:p>
        </p:txBody>
      </p:sp>
      <p:sp>
        <p:nvSpPr>
          <p:cNvPr id="3" name="Content Placeholder 2">
            <a:extLst>
              <a:ext uri="{FF2B5EF4-FFF2-40B4-BE49-F238E27FC236}">
                <a16:creationId xmlns:a16="http://schemas.microsoft.com/office/drawing/2014/main" id="{74F660D2-6396-B494-D442-426FDEF1E084}"/>
              </a:ext>
            </a:extLst>
          </p:cNvPr>
          <p:cNvSpPr>
            <a:spLocks noGrp="1"/>
          </p:cNvSpPr>
          <p:nvPr>
            <p:ph idx="1"/>
          </p:nvPr>
        </p:nvSpPr>
        <p:spPr>
          <a:xfrm>
            <a:off x="731521" y="1580051"/>
            <a:ext cx="6178730" cy="4211150"/>
          </a:xfrm>
        </p:spPr>
        <p:txBody>
          <a:bodyPr>
            <a:normAutofit/>
          </a:bodyPr>
          <a:lstStyle/>
          <a:p>
            <a:r>
              <a:rPr lang="en-US" dirty="0"/>
              <a:t>How did the Black Death affect European Society?</a:t>
            </a:r>
          </a:p>
          <a:p>
            <a:r>
              <a:rPr lang="en-US" dirty="0"/>
              <a:t>Pathology</a:t>
            </a:r>
          </a:p>
          <a:p>
            <a:pPr lvl="1"/>
            <a:r>
              <a:rPr lang="en-US" dirty="0"/>
              <a:t>Yersinia Pestis</a:t>
            </a:r>
          </a:p>
          <a:p>
            <a:pPr lvl="1"/>
            <a:r>
              <a:rPr lang="en-US" dirty="0"/>
              <a:t>Pneumonic Transmission</a:t>
            </a:r>
          </a:p>
          <a:p>
            <a:pPr lvl="1"/>
            <a:r>
              <a:rPr lang="en-US" dirty="0"/>
              <a:t>Effects on the Body</a:t>
            </a:r>
          </a:p>
          <a:p>
            <a:r>
              <a:rPr lang="en-US" dirty="0"/>
              <a:t>Spread of Disease</a:t>
            </a:r>
          </a:p>
          <a:p>
            <a:pPr lvl="1"/>
            <a:r>
              <a:rPr lang="en-US" dirty="0"/>
              <a:t>From China to Europe</a:t>
            </a:r>
          </a:p>
          <a:p>
            <a:pPr lvl="1"/>
            <a:r>
              <a:rPr lang="en-US" dirty="0"/>
              <a:t>Spread within Cities</a:t>
            </a:r>
          </a:p>
          <a:p>
            <a:pPr lvl="1"/>
            <a:r>
              <a:rPr lang="en-US" dirty="0"/>
              <a:t>Mortality Rates</a:t>
            </a:r>
          </a:p>
          <a:p>
            <a:endParaRPr lang="en-US" dirty="0"/>
          </a:p>
          <a:p>
            <a:endParaRPr lang="en-US" dirty="0"/>
          </a:p>
          <a:p>
            <a:endParaRPr lang="en-US" dirty="0"/>
          </a:p>
        </p:txBody>
      </p:sp>
      <p:pic>
        <p:nvPicPr>
          <p:cNvPr id="4" name="Picture 2" descr="YERSINIA PESTIS Sticker">
            <a:extLst>
              <a:ext uri="{FF2B5EF4-FFF2-40B4-BE49-F238E27FC236}">
                <a16:creationId xmlns:a16="http://schemas.microsoft.com/office/drawing/2014/main" id="{C09358E5-C972-45B7-8ABF-530D8610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251" y="1802119"/>
            <a:ext cx="4924697" cy="46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3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94F1-51E1-7503-5416-4EF8DC16C025}"/>
              </a:ext>
            </a:extLst>
          </p:cNvPr>
          <p:cNvSpPr>
            <a:spLocks noGrp="1"/>
          </p:cNvSpPr>
          <p:nvPr>
            <p:ph type="title"/>
          </p:nvPr>
        </p:nvSpPr>
        <p:spPr/>
        <p:txBody>
          <a:bodyPr/>
          <a:lstStyle/>
          <a:p>
            <a:r>
              <a:rPr lang="en-US" dirty="0"/>
              <a:t>Black Death</a:t>
            </a:r>
          </a:p>
        </p:txBody>
      </p:sp>
      <p:sp>
        <p:nvSpPr>
          <p:cNvPr id="3" name="Content Placeholder 2">
            <a:extLst>
              <a:ext uri="{FF2B5EF4-FFF2-40B4-BE49-F238E27FC236}">
                <a16:creationId xmlns:a16="http://schemas.microsoft.com/office/drawing/2014/main" id="{02916087-556C-18FF-4F04-0EFA430C04CF}"/>
              </a:ext>
            </a:extLst>
          </p:cNvPr>
          <p:cNvSpPr>
            <a:spLocks noGrp="1"/>
          </p:cNvSpPr>
          <p:nvPr>
            <p:ph idx="1"/>
          </p:nvPr>
        </p:nvSpPr>
        <p:spPr>
          <a:xfrm>
            <a:off x="913795" y="1732449"/>
            <a:ext cx="5960830" cy="4058751"/>
          </a:xfrm>
        </p:spPr>
        <p:txBody>
          <a:bodyPr>
            <a:normAutofit fontScale="92500" lnSpcReduction="20000"/>
          </a:bodyPr>
          <a:lstStyle/>
          <a:p>
            <a:r>
              <a:rPr lang="en-US" dirty="0"/>
              <a:t>Care of the Sick</a:t>
            </a:r>
          </a:p>
          <a:p>
            <a:pPr lvl="1"/>
            <a:r>
              <a:rPr lang="en-US" dirty="0"/>
              <a:t>Remedies</a:t>
            </a:r>
          </a:p>
          <a:p>
            <a:pPr lvl="1"/>
            <a:r>
              <a:rPr lang="en-US" dirty="0"/>
              <a:t>Care by the Clergy</a:t>
            </a:r>
          </a:p>
          <a:p>
            <a:pPr lvl="1"/>
            <a:r>
              <a:rPr lang="en-US" dirty="0"/>
              <a:t>Escape</a:t>
            </a:r>
          </a:p>
          <a:p>
            <a:r>
              <a:rPr lang="en-US" dirty="0"/>
              <a:t>Economic, Religious, and Cultural Effects</a:t>
            </a:r>
          </a:p>
          <a:p>
            <a:pPr lvl="1"/>
            <a:r>
              <a:rPr lang="en-US" dirty="0"/>
              <a:t>Agriculture</a:t>
            </a:r>
          </a:p>
          <a:p>
            <a:pPr lvl="1"/>
            <a:r>
              <a:rPr lang="en-US" dirty="0"/>
              <a:t>Inflation</a:t>
            </a:r>
          </a:p>
          <a:p>
            <a:pPr lvl="1"/>
            <a:r>
              <a:rPr lang="en-US" dirty="0"/>
              <a:t>Religious Responses</a:t>
            </a:r>
          </a:p>
          <a:p>
            <a:pPr lvl="1"/>
            <a:r>
              <a:rPr lang="en-US" dirty="0"/>
              <a:t>Dance of Death pg. 301 https://www.christianiconography.info/Edited%20in%202013/Croatia%202012/danceDeathKastav.html</a:t>
            </a:r>
          </a:p>
          <a:p>
            <a:pPr lvl="1"/>
            <a:r>
              <a:rPr lang="en-US" dirty="0"/>
              <a:t>New Universities</a:t>
            </a:r>
          </a:p>
        </p:txBody>
      </p:sp>
      <p:pic>
        <p:nvPicPr>
          <p:cNvPr id="3074" name="Picture 2" descr="The Black Death: The Plague, 1331-1770">
            <a:extLst>
              <a:ext uri="{FF2B5EF4-FFF2-40B4-BE49-F238E27FC236}">
                <a16:creationId xmlns:a16="http://schemas.microsoft.com/office/drawing/2014/main" id="{1850EFCF-F845-5A21-2D3D-6A36537B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095" y="1326341"/>
            <a:ext cx="4161905" cy="541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4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5DF3-40FC-46DF-3EED-AC6CA7A3561D}"/>
              </a:ext>
            </a:extLst>
          </p:cNvPr>
          <p:cNvSpPr>
            <a:spLocks noGrp="1"/>
          </p:cNvSpPr>
          <p:nvPr>
            <p:ph type="title"/>
          </p:nvPr>
        </p:nvSpPr>
        <p:spPr/>
        <p:txBody>
          <a:bodyPr/>
          <a:lstStyle/>
          <a:p>
            <a:r>
              <a:rPr lang="en-US" dirty="0"/>
              <a:t>The Hundred Years War</a:t>
            </a:r>
          </a:p>
        </p:txBody>
      </p:sp>
      <p:sp>
        <p:nvSpPr>
          <p:cNvPr id="3" name="Content Placeholder 2">
            <a:extLst>
              <a:ext uri="{FF2B5EF4-FFF2-40B4-BE49-F238E27FC236}">
                <a16:creationId xmlns:a16="http://schemas.microsoft.com/office/drawing/2014/main" id="{995F9F4B-0BFB-0EAD-D79D-6FB023F1758D}"/>
              </a:ext>
            </a:extLst>
          </p:cNvPr>
          <p:cNvSpPr>
            <a:spLocks noGrp="1"/>
          </p:cNvSpPr>
          <p:nvPr>
            <p:ph idx="1"/>
          </p:nvPr>
        </p:nvSpPr>
        <p:spPr>
          <a:xfrm>
            <a:off x="913795" y="1732449"/>
            <a:ext cx="7706503" cy="4877357"/>
          </a:xfrm>
        </p:spPr>
        <p:txBody>
          <a:bodyPr>
            <a:normAutofit/>
          </a:bodyPr>
          <a:lstStyle/>
          <a:p>
            <a:r>
              <a:rPr lang="en-US" dirty="0"/>
              <a:t>What were the causes, course, and consequences of the Hundred Years War?</a:t>
            </a:r>
          </a:p>
          <a:p>
            <a:r>
              <a:rPr lang="en-US" dirty="0"/>
              <a:t>Causes</a:t>
            </a:r>
          </a:p>
          <a:p>
            <a:pPr lvl="1"/>
            <a:r>
              <a:rPr lang="en-US" dirty="0"/>
              <a:t>Disagreements over Royal land Rights</a:t>
            </a:r>
          </a:p>
          <a:p>
            <a:pPr lvl="1"/>
            <a:r>
              <a:rPr lang="en-US" dirty="0"/>
              <a:t>Succession Dispute</a:t>
            </a:r>
          </a:p>
          <a:p>
            <a:pPr lvl="1"/>
            <a:r>
              <a:rPr lang="en-US" dirty="0"/>
              <a:t>French Nobility Divided</a:t>
            </a:r>
          </a:p>
          <a:p>
            <a:pPr lvl="1"/>
            <a:r>
              <a:rPr lang="en-US" dirty="0"/>
              <a:t>Propaganda</a:t>
            </a:r>
          </a:p>
          <a:p>
            <a:pPr lvl="1"/>
            <a:r>
              <a:rPr lang="en-US" dirty="0"/>
              <a:t>Economic Reasons</a:t>
            </a:r>
          </a:p>
          <a:p>
            <a:r>
              <a:rPr lang="en-US" dirty="0"/>
              <a:t>English Successes</a:t>
            </a:r>
          </a:p>
          <a:p>
            <a:pPr lvl="1"/>
            <a:r>
              <a:rPr lang="en-US" dirty="0"/>
              <a:t>Initial English Successes</a:t>
            </a:r>
          </a:p>
          <a:p>
            <a:pPr lvl="1"/>
            <a:r>
              <a:rPr lang="en-US" dirty="0"/>
              <a:t>Later English Successes</a:t>
            </a:r>
          </a:p>
          <a:p>
            <a:endParaRPr lang="en-US" dirty="0"/>
          </a:p>
        </p:txBody>
      </p:sp>
      <p:pic>
        <p:nvPicPr>
          <p:cNvPr id="4098" name="Picture 2" descr="The Hundred Years War History and Summary">
            <a:extLst>
              <a:ext uri="{FF2B5EF4-FFF2-40B4-BE49-F238E27FC236}">
                <a16:creationId xmlns:a16="http://schemas.microsoft.com/office/drawing/2014/main" id="{F6715620-2034-02D0-1016-153B162EE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741" y="2419004"/>
            <a:ext cx="3844815" cy="327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32899" y="781449"/>
            <a:ext cx="72736" cy="197578"/>
          </a:xfrm>
          <a:prstGeom prst="rect">
            <a:avLst/>
          </a:prstGeom>
        </p:spPr>
        <p:txBody>
          <a:bodyPr vert="horz" wrap="square" lIns="0" tIns="8659" rIns="0" bIns="0" rtlCol="0">
            <a:spAutoFit/>
          </a:bodyPr>
          <a:lstStyle/>
          <a:p>
            <a:pPr marL="8659" defTabSz="623438">
              <a:spcBef>
                <a:spcPts val="68"/>
              </a:spcBef>
            </a:pPr>
            <a:r>
              <a:rPr sz="1227" kern="0" spc="3" dirty="0">
                <a:solidFill>
                  <a:srgbClr val="040404"/>
                </a:solidFill>
                <a:latin typeface="Calibri"/>
                <a:cs typeface="Calibri"/>
              </a:rPr>
              <a:t>r</a:t>
            </a:r>
            <a:endParaRPr sz="1227" kern="0">
              <a:solidFill>
                <a:sysClr val="windowText" lastClr="000000"/>
              </a:solidFill>
              <a:latin typeface="Calibri"/>
              <a:cs typeface="Calibri"/>
            </a:endParaRPr>
          </a:p>
        </p:txBody>
      </p:sp>
      <p:sp>
        <p:nvSpPr>
          <p:cNvPr id="3" name="object 3"/>
          <p:cNvSpPr txBox="1"/>
          <p:nvPr/>
        </p:nvSpPr>
        <p:spPr>
          <a:xfrm>
            <a:off x="6591417" y="1032499"/>
            <a:ext cx="145906" cy="113709"/>
          </a:xfrm>
          <a:prstGeom prst="rect">
            <a:avLst/>
          </a:prstGeom>
        </p:spPr>
        <p:txBody>
          <a:bodyPr vert="horz" wrap="square" lIns="0" tIns="8659" rIns="0" bIns="0" rtlCol="0">
            <a:spAutoFit/>
          </a:bodyPr>
          <a:lstStyle/>
          <a:p>
            <a:pPr marL="8659" defTabSz="623438">
              <a:spcBef>
                <a:spcPts val="68"/>
              </a:spcBef>
            </a:pPr>
            <a:r>
              <a:rPr sz="409" kern="0" spc="78" dirty="0">
                <a:solidFill>
                  <a:srgbClr val="8B8B8B"/>
                </a:solidFill>
                <a:latin typeface="Trebuchet MS"/>
                <a:cs typeface="Trebuchet MS"/>
              </a:rPr>
              <a:t>,</a:t>
            </a:r>
            <a:r>
              <a:rPr sz="409" kern="0" spc="235" dirty="0">
                <a:solidFill>
                  <a:srgbClr val="8B8B8B"/>
                </a:solidFill>
                <a:latin typeface="Trebuchet MS"/>
                <a:cs typeface="Trebuchet MS"/>
              </a:rPr>
              <a:t> </a:t>
            </a:r>
            <a:r>
              <a:rPr sz="682" kern="0" spc="-34" dirty="0">
                <a:solidFill>
                  <a:srgbClr val="3B3B3B"/>
                </a:solidFill>
                <a:latin typeface="OCR A Extended"/>
                <a:cs typeface="OCR A Extended"/>
              </a:rPr>
              <a:t>"</a:t>
            </a:r>
            <a:endParaRPr sz="682" kern="0">
              <a:solidFill>
                <a:sysClr val="windowText" lastClr="000000"/>
              </a:solidFill>
              <a:latin typeface="OCR A Extended"/>
              <a:cs typeface="OCR A Extended"/>
            </a:endParaRPr>
          </a:p>
        </p:txBody>
      </p:sp>
      <p:sp>
        <p:nvSpPr>
          <p:cNvPr id="4" name="object 4"/>
          <p:cNvSpPr txBox="1"/>
          <p:nvPr/>
        </p:nvSpPr>
        <p:spPr>
          <a:xfrm>
            <a:off x="3963696" y="1274860"/>
            <a:ext cx="318654" cy="208029"/>
          </a:xfrm>
          <a:prstGeom prst="rect">
            <a:avLst/>
          </a:prstGeom>
        </p:spPr>
        <p:txBody>
          <a:bodyPr vert="horz" wrap="square" lIns="0" tIns="8659" rIns="0" bIns="0" rtlCol="0">
            <a:spAutoFit/>
          </a:bodyPr>
          <a:lstStyle/>
          <a:p>
            <a:pPr marL="8659" defTabSz="623438">
              <a:spcBef>
                <a:spcPts val="68"/>
              </a:spcBef>
            </a:pPr>
            <a:r>
              <a:rPr sz="1295" b="1" kern="0" spc="-61" dirty="0">
                <a:solidFill>
                  <a:sysClr val="windowText" lastClr="000000"/>
                </a:solidFill>
                <a:latin typeface="Calibri"/>
                <a:cs typeface="Calibri"/>
              </a:rPr>
              <a:t>1337</a:t>
            </a:r>
            <a:endParaRPr sz="1295" kern="0">
              <a:solidFill>
                <a:sysClr val="windowText" lastClr="000000"/>
              </a:solidFill>
              <a:latin typeface="Calibri"/>
              <a:cs typeface="Calibri"/>
            </a:endParaRPr>
          </a:p>
        </p:txBody>
      </p:sp>
      <p:sp>
        <p:nvSpPr>
          <p:cNvPr id="5" name="object 5"/>
          <p:cNvSpPr txBox="1"/>
          <p:nvPr/>
        </p:nvSpPr>
        <p:spPr>
          <a:xfrm>
            <a:off x="5254309" y="1235481"/>
            <a:ext cx="2792990" cy="233502"/>
          </a:xfrm>
          <a:prstGeom prst="rect">
            <a:avLst/>
          </a:prstGeom>
        </p:spPr>
        <p:txBody>
          <a:bodyPr vert="horz" wrap="square" lIns="0" tIns="38966" rIns="0" bIns="0" rtlCol="0">
            <a:spAutoFit/>
          </a:bodyPr>
          <a:lstStyle/>
          <a:p>
            <a:pPr marL="8659" defTabSz="623438">
              <a:spcBef>
                <a:spcPts val="307"/>
              </a:spcBef>
            </a:pPr>
            <a:r>
              <a:rPr sz="1261" kern="0" spc="-72" dirty="0">
                <a:solidFill>
                  <a:sysClr val="windowText" lastClr="000000"/>
                </a:solidFill>
                <a:latin typeface="Microsoft Sans Serif"/>
                <a:cs typeface="Microsoft Sans Serif"/>
              </a:rPr>
              <a:t>Philip</a:t>
            </a:r>
            <a:r>
              <a:rPr sz="1261" kern="0" spc="-106" dirty="0">
                <a:solidFill>
                  <a:sysClr val="windowText" lastClr="000000"/>
                </a:solidFill>
                <a:latin typeface="Microsoft Sans Serif"/>
                <a:cs typeface="Microsoft Sans Serif"/>
              </a:rPr>
              <a:t> </a:t>
            </a:r>
            <a:r>
              <a:rPr sz="1892" kern="0" spc="-250" baseline="1501" dirty="0">
                <a:solidFill>
                  <a:sysClr val="windowText" lastClr="000000"/>
                </a:solidFill>
                <a:latin typeface="Microsoft Sans Serif"/>
                <a:cs typeface="Microsoft Sans Serif"/>
              </a:rPr>
              <a:t>VI</a:t>
            </a:r>
            <a:r>
              <a:rPr sz="1892" kern="0" spc="41" baseline="1501" dirty="0">
                <a:solidFill>
                  <a:sysClr val="windowText" lastClr="000000"/>
                </a:solidFill>
                <a:latin typeface="Microsoft Sans Serif"/>
                <a:cs typeface="Microsoft Sans Serif"/>
              </a:rPr>
              <a:t> </a:t>
            </a:r>
            <a:r>
              <a:rPr sz="1892" kern="0" spc="-92" baseline="1501" dirty="0">
                <a:solidFill>
                  <a:sysClr val="windowText" lastClr="000000"/>
                </a:solidFill>
                <a:latin typeface="Microsoft Sans Serif"/>
                <a:cs typeface="Microsoft Sans Serif"/>
              </a:rPr>
              <a:t>of</a:t>
            </a:r>
            <a:r>
              <a:rPr sz="1892" kern="0" spc="-10" baseline="1501" dirty="0">
                <a:solidFill>
                  <a:sysClr val="windowText" lastClr="000000"/>
                </a:solidFill>
                <a:latin typeface="Microsoft Sans Serif"/>
                <a:cs typeface="Microsoft Sans Serif"/>
              </a:rPr>
              <a:t> </a:t>
            </a:r>
            <a:r>
              <a:rPr sz="1892" kern="0" spc="-194" baseline="3003" dirty="0">
                <a:solidFill>
                  <a:sysClr val="windowText" lastClr="000000"/>
                </a:solidFill>
                <a:latin typeface="Microsoft Sans Serif"/>
                <a:cs typeface="Microsoft Sans Serif"/>
              </a:rPr>
              <a:t>France</a:t>
            </a:r>
            <a:r>
              <a:rPr sz="1892" kern="0" spc="-61" baseline="3003" dirty="0">
                <a:solidFill>
                  <a:sysClr val="windowText" lastClr="000000"/>
                </a:solidFill>
                <a:latin typeface="Microsoft Sans Serif"/>
                <a:cs typeface="Microsoft Sans Serif"/>
              </a:rPr>
              <a:t> </a:t>
            </a:r>
            <a:r>
              <a:rPr sz="1892" kern="0" spc="-133" baseline="6006" dirty="0">
                <a:solidFill>
                  <a:sysClr val="windowText" lastClr="000000"/>
                </a:solidFill>
                <a:latin typeface="Microsoft Sans Serif"/>
                <a:cs typeface="Microsoft Sans Serif"/>
              </a:rPr>
              <a:t>conf</a:t>
            </a:r>
            <a:r>
              <a:rPr sz="1892" kern="0" spc="-133" baseline="7507" dirty="0">
                <a:solidFill>
                  <a:sysClr val="windowText" lastClr="000000"/>
                </a:solidFill>
                <a:latin typeface="Microsoft Sans Serif"/>
                <a:cs typeface="Microsoft Sans Serif"/>
              </a:rPr>
              <a:t>iscates</a:t>
            </a:r>
            <a:r>
              <a:rPr sz="1892" kern="0" spc="-117" baseline="7507" dirty="0">
                <a:solidFill>
                  <a:sysClr val="windowText" lastClr="000000"/>
                </a:solidFill>
                <a:latin typeface="Microsoft Sans Serif"/>
                <a:cs typeface="Microsoft Sans Serif"/>
              </a:rPr>
              <a:t> </a:t>
            </a:r>
            <a:r>
              <a:rPr sz="1892" kern="0" spc="-102" baseline="9009" dirty="0">
                <a:solidFill>
                  <a:sysClr val="windowText" lastClr="000000"/>
                </a:solidFill>
                <a:latin typeface="Microsoft Sans Serif"/>
                <a:cs typeface="Microsoft Sans Serif"/>
              </a:rPr>
              <a:t>Aquitaine;</a:t>
            </a:r>
            <a:r>
              <a:rPr sz="1892" kern="0" spc="-46" baseline="9009" dirty="0">
                <a:solidFill>
                  <a:sysClr val="windowText" lastClr="000000"/>
                </a:solidFill>
                <a:latin typeface="Microsoft Sans Serif"/>
                <a:cs typeface="Microsoft Sans Serif"/>
              </a:rPr>
              <a:t> </a:t>
            </a:r>
            <a:r>
              <a:rPr sz="1892" kern="0" spc="-25" baseline="9009" dirty="0">
                <a:solidFill>
                  <a:sysClr val="windowText" lastClr="000000"/>
                </a:solidFill>
                <a:latin typeface="Microsoft Sans Serif"/>
                <a:cs typeface="Microsoft Sans Serif"/>
              </a:rPr>
              <a:t>war</a:t>
            </a:r>
            <a:endParaRPr sz="1892" kern="0" baseline="9009">
              <a:solidFill>
                <a:sysClr val="windowText" lastClr="000000"/>
              </a:solidFill>
              <a:latin typeface="Microsoft Sans Serif"/>
              <a:cs typeface="Microsoft Sans Serif"/>
            </a:endParaRPr>
          </a:p>
        </p:txBody>
      </p:sp>
      <p:sp>
        <p:nvSpPr>
          <p:cNvPr id="6" name="object 6"/>
          <p:cNvSpPr txBox="1"/>
          <p:nvPr/>
        </p:nvSpPr>
        <p:spPr>
          <a:xfrm>
            <a:off x="5253595" y="1439591"/>
            <a:ext cx="430790" cy="202771"/>
          </a:xfrm>
          <a:prstGeom prst="rect">
            <a:avLst/>
          </a:prstGeom>
        </p:spPr>
        <p:txBody>
          <a:bodyPr vert="horz" wrap="square" lIns="0" tIns="8659" rIns="0" bIns="0" rtlCol="0">
            <a:spAutoFit/>
          </a:bodyPr>
          <a:lstStyle/>
          <a:p>
            <a:pPr marL="8659" defTabSz="623438">
              <a:spcBef>
                <a:spcPts val="68"/>
              </a:spcBef>
            </a:pPr>
            <a:r>
              <a:rPr sz="1261" kern="0" spc="-78" dirty="0">
                <a:solidFill>
                  <a:sysClr val="windowText" lastClr="000000"/>
                </a:solidFill>
                <a:latin typeface="Microsoft Sans Serif"/>
                <a:cs typeface="Microsoft Sans Serif"/>
              </a:rPr>
              <a:t>begins</a:t>
            </a:r>
            <a:endParaRPr sz="1261" kern="0">
              <a:solidFill>
                <a:sysClr val="windowText" lastClr="000000"/>
              </a:solidFill>
              <a:latin typeface="Microsoft Sans Serif"/>
              <a:cs typeface="Microsoft Sans Serif"/>
            </a:endParaRPr>
          </a:p>
        </p:txBody>
      </p:sp>
      <p:sp>
        <p:nvSpPr>
          <p:cNvPr id="7" name="object 7"/>
          <p:cNvSpPr txBox="1"/>
          <p:nvPr/>
        </p:nvSpPr>
        <p:spPr>
          <a:xfrm>
            <a:off x="3944695" y="1789956"/>
            <a:ext cx="318654" cy="208029"/>
          </a:xfrm>
          <a:prstGeom prst="rect">
            <a:avLst/>
          </a:prstGeom>
        </p:spPr>
        <p:txBody>
          <a:bodyPr vert="horz" wrap="square" lIns="0" tIns="8659" rIns="0" bIns="0" rtlCol="0">
            <a:spAutoFit/>
          </a:bodyPr>
          <a:lstStyle/>
          <a:p>
            <a:pPr marL="8659" defTabSz="623438">
              <a:spcBef>
                <a:spcPts val="68"/>
              </a:spcBef>
            </a:pPr>
            <a:r>
              <a:rPr sz="1295" b="1" kern="0" spc="-61" dirty="0">
                <a:solidFill>
                  <a:srgbClr val="030303"/>
                </a:solidFill>
                <a:latin typeface="Calibri"/>
                <a:cs typeface="Calibri"/>
              </a:rPr>
              <a:t>1346</a:t>
            </a:r>
            <a:endParaRPr sz="1295" kern="0">
              <a:solidFill>
                <a:sysClr val="windowText" lastClr="000000"/>
              </a:solidFill>
              <a:latin typeface="Calibri"/>
              <a:cs typeface="Calibri"/>
            </a:endParaRPr>
          </a:p>
        </p:txBody>
      </p:sp>
      <p:sp>
        <p:nvSpPr>
          <p:cNvPr id="8" name="object 8"/>
          <p:cNvSpPr txBox="1"/>
          <p:nvPr/>
        </p:nvSpPr>
        <p:spPr>
          <a:xfrm>
            <a:off x="5251485" y="1748842"/>
            <a:ext cx="2767445" cy="243557"/>
          </a:xfrm>
          <a:prstGeom prst="rect">
            <a:avLst/>
          </a:prstGeom>
        </p:spPr>
        <p:txBody>
          <a:bodyPr vert="horz" wrap="square" lIns="0" tIns="48924" rIns="0" bIns="0" rtlCol="0">
            <a:spAutoFit/>
          </a:bodyPr>
          <a:lstStyle/>
          <a:p>
            <a:pPr marL="8659" defTabSz="623438">
              <a:spcBef>
                <a:spcPts val="385"/>
              </a:spcBef>
            </a:pPr>
            <a:r>
              <a:rPr sz="1261" kern="0" spc="-95" dirty="0">
                <a:solidFill>
                  <a:sysClr val="windowText" lastClr="000000"/>
                </a:solidFill>
                <a:latin typeface="Microsoft Sans Serif"/>
                <a:cs typeface="Microsoft Sans Serif"/>
              </a:rPr>
              <a:t>English</a:t>
            </a:r>
            <a:r>
              <a:rPr sz="1261" kern="0" spc="-78" dirty="0">
                <a:solidFill>
                  <a:sysClr val="windowText" lastClr="000000"/>
                </a:solidFill>
                <a:latin typeface="Microsoft Sans Serif"/>
                <a:cs typeface="Microsoft Sans Serif"/>
              </a:rPr>
              <a:t> </a:t>
            </a:r>
            <a:r>
              <a:rPr sz="1892" kern="0" spc="-92" baseline="1501" dirty="0">
                <a:solidFill>
                  <a:sysClr val="windowText" lastClr="000000"/>
                </a:solidFill>
                <a:latin typeface="Microsoft Sans Serif"/>
                <a:cs typeface="Microsoft Sans Serif"/>
              </a:rPr>
              <a:t>longbowmen</a:t>
            </a:r>
            <a:r>
              <a:rPr sz="1892" kern="0" spc="-82" baseline="1501" dirty="0">
                <a:solidFill>
                  <a:sysClr val="windowText" lastClr="000000"/>
                </a:solidFill>
                <a:latin typeface="Microsoft Sans Serif"/>
                <a:cs typeface="Microsoft Sans Serif"/>
              </a:rPr>
              <a:t> </a:t>
            </a:r>
            <a:r>
              <a:rPr sz="1892" kern="0" spc="-97" baseline="6006" dirty="0">
                <a:solidFill>
                  <a:sysClr val="windowText" lastClr="000000"/>
                </a:solidFill>
                <a:latin typeface="Microsoft Sans Serif"/>
                <a:cs typeface="Microsoft Sans Serif"/>
              </a:rPr>
              <a:t>defeat</a:t>
            </a:r>
            <a:r>
              <a:rPr sz="1892" kern="0" spc="-5" baseline="6006" dirty="0">
                <a:solidFill>
                  <a:sysClr val="windowText" lastClr="000000"/>
                </a:solidFill>
                <a:latin typeface="Microsoft Sans Serif"/>
                <a:cs typeface="Microsoft Sans Serif"/>
              </a:rPr>
              <a:t> </a:t>
            </a:r>
            <a:r>
              <a:rPr sz="1892" kern="0" spc="-153" baseline="9009" dirty="0">
                <a:solidFill>
                  <a:sysClr val="windowText" lastClr="000000"/>
                </a:solidFill>
                <a:latin typeface="Microsoft Sans Serif"/>
                <a:cs typeface="Microsoft Sans Serif"/>
              </a:rPr>
              <a:t>French</a:t>
            </a:r>
            <a:r>
              <a:rPr sz="1892" kern="0" spc="-46" baseline="9009" dirty="0">
                <a:solidFill>
                  <a:sysClr val="windowText" lastClr="000000"/>
                </a:solidFill>
                <a:latin typeface="Microsoft Sans Serif"/>
                <a:cs typeface="Microsoft Sans Serif"/>
              </a:rPr>
              <a:t> </a:t>
            </a:r>
            <a:r>
              <a:rPr sz="1892" kern="0" spc="-10" baseline="10510" dirty="0">
                <a:solidFill>
                  <a:sysClr val="windowText" lastClr="000000"/>
                </a:solidFill>
                <a:latin typeface="Microsoft Sans Serif"/>
                <a:cs typeface="Microsoft Sans Serif"/>
              </a:rPr>
              <a:t>knight</a:t>
            </a:r>
            <a:r>
              <a:rPr sz="1892" kern="0" spc="-10" baseline="13513" dirty="0">
                <a:solidFill>
                  <a:sysClr val="windowText" lastClr="000000"/>
                </a:solidFill>
                <a:latin typeface="Microsoft Sans Serif"/>
                <a:cs typeface="Microsoft Sans Serif"/>
              </a:rPr>
              <a:t>s</a:t>
            </a:r>
            <a:endParaRPr sz="1892" kern="0" baseline="13513">
              <a:solidFill>
                <a:sysClr val="windowText" lastClr="000000"/>
              </a:solidFill>
              <a:latin typeface="Microsoft Sans Serif"/>
              <a:cs typeface="Microsoft Sans Serif"/>
            </a:endParaRPr>
          </a:p>
        </p:txBody>
      </p:sp>
      <p:sp>
        <p:nvSpPr>
          <p:cNvPr id="9" name="object 9"/>
          <p:cNvSpPr txBox="1"/>
          <p:nvPr/>
        </p:nvSpPr>
        <p:spPr>
          <a:xfrm>
            <a:off x="5244289" y="1967505"/>
            <a:ext cx="2994747" cy="1847580"/>
          </a:xfrm>
          <a:prstGeom prst="rect">
            <a:avLst/>
          </a:prstGeom>
        </p:spPr>
        <p:txBody>
          <a:bodyPr vert="horz" wrap="square" lIns="0" tIns="8659" rIns="0" bIns="0" rtlCol="0">
            <a:spAutoFit/>
          </a:bodyPr>
          <a:lstStyle/>
          <a:p>
            <a:pPr marL="11257" defTabSz="623438">
              <a:spcBef>
                <a:spcPts val="68"/>
              </a:spcBef>
            </a:pPr>
            <a:r>
              <a:rPr sz="1261" kern="0" spc="-41" dirty="0">
                <a:solidFill>
                  <a:srgbClr val="010101"/>
                </a:solidFill>
                <a:latin typeface="Microsoft Sans Serif"/>
                <a:cs typeface="Microsoft Sans Serif"/>
              </a:rPr>
              <a:t>at</a:t>
            </a:r>
            <a:r>
              <a:rPr sz="1261" kern="0" spc="-78" dirty="0">
                <a:solidFill>
                  <a:srgbClr val="010101"/>
                </a:solidFill>
                <a:latin typeface="Microsoft Sans Serif"/>
                <a:cs typeface="Microsoft Sans Serif"/>
              </a:rPr>
              <a:t> </a:t>
            </a:r>
            <a:r>
              <a:rPr sz="1261" kern="0" spc="-7" dirty="0">
                <a:solidFill>
                  <a:srgbClr val="010101"/>
                </a:solidFill>
                <a:latin typeface="Microsoft Sans Serif"/>
                <a:cs typeface="Microsoft Sans Serif"/>
              </a:rPr>
              <a:t>Crecy</a:t>
            </a:r>
            <a:endParaRPr sz="1261" kern="0">
              <a:solidFill>
                <a:sysClr val="windowText" lastClr="000000"/>
              </a:solidFill>
              <a:latin typeface="Microsoft Sans Serif"/>
              <a:cs typeface="Microsoft Sans Serif"/>
            </a:endParaRPr>
          </a:p>
          <a:p>
            <a:pPr marL="17750" marR="945115" indent="1299" defTabSz="623438">
              <a:lnSpc>
                <a:spcPts val="2816"/>
              </a:lnSpc>
              <a:spcBef>
                <a:spcPts val="215"/>
              </a:spcBef>
            </a:pPr>
            <a:r>
              <a:rPr sz="1261" kern="0" spc="-95" dirty="0">
                <a:solidFill>
                  <a:sysClr val="windowText" lastClr="000000"/>
                </a:solidFill>
                <a:latin typeface="Microsoft Sans Serif"/>
                <a:cs typeface="Microsoft Sans Serif"/>
              </a:rPr>
              <a:t>English</a:t>
            </a:r>
            <a:r>
              <a:rPr sz="1261" kern="0" spc="-92" dirty="0">
                <a:solidFill>
                  <a:sysClr val="windowText" lastClr="000000"/>
                </a:solidFill>
                <a:latin typeface="Microsoft Sans Serif"/>
                <a:cs typeface="Microsoft Sans Serif"/>
              </a:rPr>
              <a:t> </a:t>
            </a:r>
            <a:r>
              <a:rPr sz="1261" kern="0" spc="-65" dirty="0">
                <a:solidFill>
                  <a:sysClr val="windowText" lastClr="000000"/>
                </a:solidFill>
                <a:latin typeface="Microsoft Sans Serif"/>
                <a:cs typeface="Microsoft Sans Serif"/>
              </a:rPr>
              <a:t>defeat</a:t>
            </a:r>
            <a:r>
              <a:rPr sz="1261" kern="0" spc="-20" dirty="0">
                <a:solidFill>
                  <a:sysClr val="windowText" lastClr="000000"/>
                </a:solidFill>
                <a:latin typeface="Microsoft Sans Serif"/>
                <a:cs typeface="Microsoft Sans Serif"/>
              </a:rPr>
              <a:t> </a:t>
            </a:r>
            <a:r>
              <a:rPr sz="1261" kern="0" spc="-102" dirty="0">
                <a:solidFill>
                  <a:sysClr val="windowText" lastClr="000000"/>
                </a:solidFill>
                <a:latin typeface="Microsoft Sans Serif"/>
                <a:cs typeface="Microsoft Sans Serif"/>
              </a:rPr>
              <a:t>French</a:t>
            </a:r>
            <a:r>
              <a:rPr sz="1261" kern="0" spc="-95" dirty="0">
                <a:solidFill>
                  <a:sysClr val="windowText" lastClr="000000"/>
                </a:solidFill>
                <a:latin typeface="Microsoft Sans Serif"/>
                <a:cs typeface="Microsoft Sans Serif"/>
              </a:rPr>
              <a:t> </a:t>
            </a:r>
            <a:r>
              <a:rPr sz="1261" kern="0" dirty="0">
                <a:solidFill>
                  <a:sysClr val="windowText" lastClr="000000"/>
                </a:solidFill>
                <a:latin typeface="Microsoft Sans Serif"/>
                <a:cs typeface="Microsoft Sans Serif"/>
              </a:rPr>
              <a:t>at</a:t>
            </a:r>
            <a:r>
              <a:rPr sz="1261" kern="0" spc="-3" dirty="0">
                <a:solidFill>
                  <a:sysClr val="windowText" lastClr="000000"/>
                </a:solidFill>
                <a:latin typeface="Microsoft Sans Serif"/>
                <a:cs typeface="Microsoft Sans Serif"/>
              </a:rPr>
              <a:t> </a:t>
            </a:r>
            <a:r>
              <a:rPr sz="1261" kern="0" spc="-55" dirty="0">
                <a:solidFill>
                  <a:sysClr val="windowText" lastClr="000000"/>
                </a:solidFill>
                <a:latin typeface="Microsoft Sans Serif"/>
                <a:cs typeface="Microsoft Sans Serif"/>
              </a:rPr>
              <a:t>Poitiers </a:t>
            </a:r>
            <a:r>
              <a:rPr sz="1261" kern="0" spc="-106" dirty="0">
                <a:solidFill>
                  <a:sysClr val="windowText" lastClr="000000"/>
                </a:solidFill>
                <a:latin typeface="Microsoft Sans Serif"/>
                <a:cs typeface="Microsoft Sans Serif"/>
              </a:rPr>
              <a:t>French</a:t>
            </a:r>
            <a:r>
              <a:rPr sz="1261" kern="0" spc="-92" dirty="0">
                <a:solidFill>
                  <a:sysClr val="windowText" lastClr="000000"/>
                </a:solidFill>
                <a:latin typeface="Microsoft Sans Serif"/>
                <a:cs typeface="Microsoft Sans Serif"/>
              </a:rPr>
              <a:t> </a:t>
            </a:r>
            <a:r>
              <a:rPr sz="1261" kern="0" spc="-82" dirty="0">
                <a:solidFill>
                  <a:sysClr val="windowText" lastClr="000000"/>
                </a:solidFill>
                <a:latin typeface="Microsoft Sans Serif"/>
                <a:cs typeface="Microsoft Sans Serif"/>
              </a:rPr>
              <a:t>recover</a:t>
            </a:r>
            <a:r>
              <a:rPr sz="1261" kern="0" spc="-75" dirty="0">
                <a:solidFill>
                  <a:sysClr val="windowText" lastClr="000000"/>
                </a:solidFill>
                <a:latin typeface="Microsoft Sans Serif"/>
                <a:cs typeface="Microsoft Sans Serif"/>
              </a:rPr>
              <a:t> </a:t>
            </a:r>
            <a:r>
              <a:rPr sz="1261" kern="0" spc="-89" dirty="0">
                <a:solidFill>
                  <a:sysClr val="windowText" lastClr="000000"/>
                </a:solidFill>
                <a:latin typeface="Microsoft Sans Serif"/>
                <a:cs typeface="Microsoft Sans Serif"/>
              </a:rPr>
              <a:t>some</a:t>
            </a:r>
            <a:r>
              <a:rPr sz="1261" kern="0" spc="-14"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territory</a:t>
            </a:r>
            <a:endParaRPr sz="1261" kern="0">
              <a:solidFill>
                <a:sysClr val="windowText" lastClr="000000"/>
              </a:solidFill>
              <a:latin typeface="Microsoft Sans Serif"/>
              <a:cs typeface="Microsoft Sans Serif"/>
            </a:endParaRPr>
          </a:p>
          <a:p>
            <a:pPr marL="19049" defTabSz="623438">
              <a:spcBef>
                <a:spcPts val="951"/>
              </a:spcBef>
            </a:pPr>
            <a:r>
              <a:rPr sz="1261" kern="0" spc="-89" dirty="0">
                <a:solidFill>
                  <a:sysClr val="windowText" lastClr="000000"/>
                </a:solidFill>
                <a:latin typeface="Microsoft Sans Serif"/>
                <a:cs typeface="Microsoft Sans Serif"/>
              </a:rPr>
              <a:t>English</a:t>
            </a:r>
            <a:r>
              <a:rPr sz="1261" kern="0" spc="-68" dirty="0">
                <a:solidFill>
                  <a:sysClr val="windowText" lastClr="000000"/>
                </a:solidFill>
                <a:latin typeface="Microsoft Sans Serif"/>
                <a:cs typeface="Microsoft Sans Serif"/>
              </a:rPr>
              <a:t> </a:t>
            </a:r>
            <a:r>
              <a:rPr sz="1261" kern="0" spc="-65" dirty="0">
                <a:solidFill>
                  <a:sysClr val="windowText" lastClr="000000"/>
                </a:solidFill>
                <a:latin typeface="Microsoft Sans Serif"/>
                <a:cs typeface="Microsoft Sans Serif"/>
              </a:rPr>
              <a:t>defeat</a:t>
            </a:r>
            <a:r>
              <a:rPr sz="1261" kern="0" spc="-48"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the</a:t>
            </a:r>
            <a:r>
              <a:rPr sz="1261" kern="0" spc="17" dirty="0">
                <a:solidFill>
                  <a:sysClr val="windowText" lastClr="000000"/>
                </a:solidFill>
                <a:latin typeface="Microsoft Sans Serif"/>
                <a:cs typeface="Microsoft Sans Serif"/>
              </a:rPr>
              <a:t> </a:t>
            </a:r>
            <a:r>
              <a:rPr sz="1261" kern="0" spc="-99" dirty="0">
                <a:solidFill>
                  <a:sysClr val="windowText" lastClr="000000"/>
                </a:solidFill>
                <a:latin typeface="Microsoft Sans Serif"/>
                <a:cs typeface="Microsoft Sans Serif"/>
              </a:rPr>
              <a:t>French</a:t>
            </a:r>
            <a:r>
              <a:rPr sz="1261" kern="0" spc="-41" dirty="0">
                <a:solidFill>
                  <a:sysClr val="windowText" lastClr="000000"/>
                </a:solidFill>
                <a:latin typeface="Microsoft Sans Serif"/>
                <a:cs typeface="Microsoft Sans Serif"/>
              </a:rPr>
              <a:t> </a:t>
            </a:r>
            <a:r>
              <a:rPr sz="1261" kern="0" spc="-44" dirty="0">
                <a:solidFill>
                  <a:sysClr val="windowText" lastClr="000000"/>
                </a:solidFill>
                <a:latin typeface="Microsoft Sans Serif"/>
                <a:cs typeface="Microsoft Sans Serif"/>
              </a:rPr>
              <a:t>at</a:t>
            </a:r>
            <a:r>
              <a:rPr sz="1261" kern="0" spc="-37"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Agincourt</a:t>
            </a:r>
            <a:endParaRPr sz="1261" kern="0">
              <a:solidFill>
                <a:sysClr val="windowText" lastClr="000000"/>
              </a:solidFill>
              <a:latin typeface="Microsoft Sans Serif"/>
              <a:cs typeface="Microsoft Sans Serif"/>
            </a:endParaRPr>
          </a:p>
          <a:p>
            <a:pPr defTabSz="623438"/>
            <a:endParaRPr sz="1261" kern="0">
              <a:solidFill>
                <a:sysClr val="windowText" lastClr="000000"/>
              </a:solidFill>
              <a:latin typeface="Microsoft Sans Serif"/>
              <a:cs typeface="Microsoft Sans Serif"/>
            </a:endParaRPr>
          </a:p>
          <a:p>
            <a:pPr marL="8659" marR="3464" indent="4329" defTabSz="623438">
              <a:lnSpc>
                <a:spcPts val="1500"/>
              </a:lnSpc>
              <a:spcBef>
                <a:spcPts val="3"/>
              </a:spcBef>
            </a:pPr>
            <a:r>
              <a:rPr sz="1261" kern="0" spc="-99" dirty="0">
                <a:solidFill>
                  <a:sysClr val="windowText" lastClr="000000"/>
                </a:solidFill>
                <a:latin typeface="Microsoft Sans Serif"/>
                <a:cs typeface="Microsoft Sans Serif"/>
              </a:rPr>
              <a:t>French</a:t>
            </a:r>
            <a:r>
              <a:rPr sz="1261" kern="0" spc="-37" dirty="0">
                <a:solidFill>
                  <a:sysClr val="windowText" lastClr="000000"/>
                </a:solidFill>
                <a:latin typeface="Microsoft Sans Serif"/>
                <a:cs typeface="Microsoft Sans Serif"/>
              </a:rPr>
              <a:t> </a:t>
            </a:r>
            <a:r>
              <a:rPr sz="1261" kern="0" spc="-34" dirty="0">
                <a:solidFill>
                  <a:sysClr val="windowText" lastClr="000000"/>
                </a:solidFill>
                <a:latin typeface="Microsoft Sans Serif"/>
                <a:cs typeface="Microsoft Sans Serif"/>
              </a:rPr>
              <a:t>victory</a:t>
            </a:r>
            <a:r>
              <a:rPr sz="1261" kern="0" spc="-51" dirty="0">
                <a:solidFill>
                  <a:sysClr val="windowText" lastClr="000000"/>
                </a:solidFill>
                <a:latin typeface="Microsoft Sans Serif"/>
                <a:cs typeface="Microsoft Sans Serif"/>
              </a:rPr>
              <a:t> </a:t>
            </a:r>
            <a:r>
              <a:rPr sz="1261" kern="0" spc="-41" dirty="0">
                <a:solidFill>
                  <a:sysClr val="windowText" lastClr="000000"/>
                </a:solidFill>
                <a:latin typeface="Microsoft Sans Serif"/>
                <a:cs typeface="Microsoft Sans Serif"/>
              </a:rPr>
              <a:t>at</a:t>
            </a:r>
            <a:r>
              <a:rPr sz="1261" kern="0" spc="-72" dirty="0">
                <a:solidFill>
                  <a:sysClr val="windowText" lastClr="000000"/>
                </a:solidFill>
                <a:latin typeface="Microsoft Sans Serif"/>
                <a:cs typeface="Microsoft Sans Serif"/>
              </a:rPr>
              <a:t> </a:t>
            </a:r>
            <a:r>
              <a:rPr sz="1261" kern="0" spc="-85" dirty="0">
                <a:solidFill>
                  <a:sysClr val="windowText" lastClr="000000"/>
                </a:solidFill>
                <a:latin typeface="Microsoft Sans Serif"/>
                <a:cs typeface="Microsoft Sans Serif"/>
              </a:rPr>
              <a:t>Orleans;</a:t>
            </a:r>
            <a:r>
              <a:rPr sz="1261" kern="0" spc="27" dirty="0">
                <a:solidFill>
                  <a:sysClr val="windowText" lastClr="000000"/>
                </a:solidFill>
                <a:latin typeface="Microsoft Sans Serif"/>
                <a:cs typeface="Microsoft Sans Serif"/>
              </a:rPr>
              <a:t> </a:t>
            </a:r>
            <a:r>
              <a:rPr sz="1261" kern="0" spc="-85" dirty="0">
                <a:solidFill>
                  <a:sysClr val="windowText" lastClr="000000"/>
                </a:solidFill>
                <a:latin typeface="Microsoft Sans Serif"/>
                <a:cs typeface="Microsoft Sans Serif"/>
              </a:rPr>
              <a:t>Charles</a:t>
            </a:r>
            <a:r>
              <a:rPr sz="1261" kern="0" spc="-106" dirty="0">
                <a:solidFill>
                  <a:sysClr val="windowText" lastClr="000000"/>
                </a:solidFill>
                <a:latin typeface="Microsoft Sans Serif"/>
                <a:cs typeface="Microsoft Sans Serif"/>
              </a:rPr>
              <a:t> </a:t>
            </a:r>
            <a:r>
              <a:rPr sz="1261" kern="0" spc="-58" dirty="0">
                <a:solidFill>
                  <a:sysClr val="windowText" lastClr="000000"/>
                </a:solidFill>
                <a:latin typeface="Microsoft Sans Serif"/>
                <a:cs typeface="Microsoft Sans Serif"/>
              </a:rPr>
              <a:t>VII</a:t>
            </a:r>
            <a:r>
              <a:rPr sz="1261" kern="0" spc="-51"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crowned </a:t>
            </a:r>
            <a:r>
              <a:rPr sz="1261" kern="0" spc="-14" dirty="0">
                <a:solidFill>
                  <a:sysClr val="windowText" lastClr="000000"/>
                </a:solidFill>
                <a:latin typeface="Microsoft Sans Serif"/>
                <a:cs typeface="Microsoft Sans Serif"/>
              </a:rPr>
              <a:t>king</a:t>
            </a:r>
            <a:endParaRPr sz="1261" kern="0">
              <a:solidFill>
                <a:sysClr val="windowText" lastClr="000000"/>
              </a:solidFill>
              <a:latin typeface="Microsoft Sans Serif"/>
              <a:cs typeface="Microsoft Sans Serif"/>
            </a:endParaRPr>
          </a:p>
        </p:txBody>
      </p:sp>
      <p:sp>
        <p:nvSpPr>
          <p:cNvPr id="10" name="object 10"/>
          <p:cNvSpPr txBox="1"/>
          <p:nvPr/>
        </p:nvSpPr>
        <p:spPr>
          <a:xfrm>
            <a:off x="3913672" y="2314461"/>
            <a:ext cx="334241" cy="208029"/>
          </a:xfrm>
          <a:prstGeom prst="rect">
            <a:avLst/>
          </a:prstGeom>
        </p:spPr>
        <p:txBody>
          <a:bodyPr vert="horz" wrap="square" lIns="0" tIns="8659" rIns="0" bIns="0" rtlCol="0">
            <a:spAutoFit/>
          </a:bodyPr>
          <a:lstStyle/>
          <a:p>
            <a:pPr marL="8659" defTabSz="623438">
              <a:spcBef>
                <a:spcPts val="68"/>
              </a:spcBef>
            </a:pPr>
            <a:r>
              <a:rPr sz="1295" b="1" kern="0" spc="-31" dirty="0">
                <a:solidFill>
                  <a:srgbClr val="010101"/>
                </a:solidFill>
                <a:latin typeface="Calibri"/>
                <a:cs typeface="Calibri"/>
              </a:rPr>
              <a:t>1356</a:t>
            </a:r>
            <a:endParaRPr sz="1295" kern="0">
              <a:solidFill>
                <a:sysClr val="windowText" lastClr="000000"/>
              </a:solidFill>
              <a:latin typeface="Calibri"/>
              <a:cs typeface="Calibri"/>
            </a:endParaRPr>
          </a:p>
        </p:txBody>
      </p:sp>
      <p:sp>
        <p:nvSpPr>
          <p:cNvPr id="11" name="object 11"/>
          <p:cNvSpPr txBox="1"/>
          <p:nvPr/>
        </p:nvSpPr>
        <p:spPr>
          <a:xfrm>
            <a:off x="3902765" y="2667295"/>
            <a:ext cx="871105" cy="208029"/>
          </a:xfrm>
          <a:prstGeom prst="rect">
            <a:avLst/>
          </a:prstGeom>
        </p:spPr>
        <p:txBody>
          <a:bodyPr vert="horz" wrap="square" lIns="0" tIns="8659" rIns="0" bIns="0" rtlCol="0">
            <a:spAutoFit/>
          </a:bodyPr>
          <a:lstStyle/>
          <a:p>
            <a:pPr marL="8659" defTabSz="623438">
              <a:spcBef>
                <a:spcPts val="68"/>
              </a:spcBef>
            </a:pPr>
            <a:r>
              <a:rPr sz="1295" b="1" kern="0" dirty="0">
                <a:solidFill>
                  <a:srgbClr val="020202"/>
                </a:solidFill>
                <a:latin typeface="Calibri"/>
                <a:cs typeface="Calibri"/>
              </a:rPr>
              <a:t>1370s-</a:t>
            </a:r>
            <a:r>
              <a:rPr sz="1295" b="1" kern="0" spc="-14" dirty="0">
                <a:solidFill>
                  <a:srgbClr val="020202"/>
                </a:solidFill>
                <a:latin typeface="Calibri"/>
                <a:cs typeface="Calibri"/>
              </a:rPr>
              <a:t>1380s</a:t>
            </a:r>
            <a:endParaRPr sz="1295" kern="0">
              <a:solidFill>
                <a:sysClr val="windowText" lastClr="000000"/>
              </a:solidFill>
              <a:latin typeface="Calibri"/>
              <a:cs typeface="Calibri"/>
            </a:endParaRPr>
          </a:p>
        </p:txBody>
      </p:sp>
      <p:sp>
        <p:nvSpPr>
          <p:cNvPr id="12" name="object 12"/>
          <p:cNvSpPr txBox="1"/>
          <p:nvPr/>
        </p:nvSpPr>
        <p:spPr>
          <a:xfrm>
            <a:off x="3890138" y="3023436"/>
            <a:ext cx="342034" cy="208029"/>
          </a:xfrm>
          <a:prstGeom prst="rect">
            <a:avLst/>
          </a:prstGeom>
        </p:spPr>
        <p:txBody>
          <a:bodyPr vert="horz" wrap="square" lIns="0" tIns="8659" rIns="0" bIns="0" rtlCol="0">
            <a:spAutoFit/>
          </a:bodyPr>
          <a:lstStyle/>
          <a:p>
            <a:pPr marL="8659" defTabSz="623438">
              <a:spcBef>
                <a:spcPts val="68"/>
              </a:spcBef>
            </a:pPr>
            <a:r>
              <a:rPr sz="1295" b="1" kern="0" spc="-14" dirty="0">
                <a:solidFill>
                  <a:sysClr val="windowText" lastClr="000000"/>
                </a:solidFill>
                <a:latin typeface="Calibri"/>
                <a:cs typeface="Calibri"/>
              </a:rPr>
              <a:t>1415</a:t>
            </a:r>
            <a:endParaRPr sz="1295" kern="0">
              <a:solidFill>
                <a:sysClr val="windowText" lastClr="000000"/>
              </a:solidFill>
              <a:latin typeface="Calibri"/>
              <a:cs typeface="Calibri"/>
            </a:endParaRPr>
          </a:p>
        </p:txBody>
      </p:sp>
      <p:sp>
        <p:nvSpPr>
          <p:cNvPr id="13" name="object 13"/>
          <p:cNvSpPr txBox="1"/>
          <p:nvPr/>
        </p:nvSpPr>
        <p:spPr>
          <a:xfrm>
            <a:off x="3877382" y="3387362"/>
            <a:ext cx="342900" cy="208029"/>
          </a:xfrm>
          <a:prstGeom prst="rect">
            <a:avLst/>
          </a:prstGeom>
        </p:spPr>
        <p:txBody>
          <a:bodyPr vert="horz" wrap="square" lIns="0" tIns="8659" rIns="0" bIns="0" rtlCol="0">
            <a:spAutoFit/>
          </a:bodyPr>
          <a:lstStyle/>
          <a:p>
            <a:pPr marL="8659" defTabSz="623438">
              <a:spcBef>
                <a:spcPts val="68"/>
              </a:spcBef>
            </a:pPr>
            <a:r>
              <a:rPr sz="1295" b="1" kern="0" spc="-14" dirty="0">
                <a:solidFill>
                  <a:srgbClr val="020202"/>
                </a:solidFill>
                <a:latin typeface="Calibri"/>
                <a:cs typeface="Calibri"/>
              </a:rPr>
              <a:t>1429</a:t>
            </a:r>
            <a:endParaRPr sz="1295" kern="0">
              <a:solidFill>
                <a:sysClr val="windowText" lastClr="000000"/>
              </a:solidFill>
              <a:latin typeface="Calibri"/>
              <a:cs typeface="Calibri"/>
            </a:endParaRPr>
          </a:p>
        </p:txBody>
      </p:sp>
      <p:sp>
        <p:nvSpPr>
          <p:cNvPr id="14" name="object 14"/>
          <p:cNvSpPr txBox="1"/>
          <p:nvPr/>
        </p:nvSpPr>
        <p:spPr>
          <a:xfrm>
            <a:off x="3860734" y="3942688"/>
            <a:ext cx="337705" cy="208029"/>
          </a:xfrm>
          <a:prstGeom prst="rect">
            <a:avLst/>
          </a:prstGeom>
        </p:spPr>
        <p:txBody>
          <a:bodyPr vert="horz" wrap="square" lIns="0" tIns="8659" rIns="0" bIns="0" rtlCol="0">
            <a:spAutoFit/>
          </a:bodyPr>
          <a:lstStyle/>
          <a:p>
            <a:pPr marL="8659" defTabSz="623438">
              <a:spcBef>
                <a:spcPts val="68"/>
              </a:spcBef>
            </a:pPr>
            <a:r>
              <a:rPr sz="1295" b="1" kern="0" spc="-24" dirty="0">
                <a:solidFill>
                  <a:srgbClr val="010101"/>
                </a:solidFill>
                <a:latin typeface="Calibri"/>
                <a:cs typeface="Calibri"/>
              </a:rPr>
              <a:t>1431</a:t>
            </a:r>
            <a:endParaRPr sz="1295" kern="0">
              <a:solidFill>
                <a:sysClr val="windowText" lastClr="000000"/>
              </a:solidFill>
              <a:latin typeface="Calibri"/>
              <a:cs typeface="Calibri"/>
            </a:endParaRPr>
          </a:p>
        </p:txBody>
      </p:sp>
      <p:sp>
        <p:nvSpPr>
          <p:cNvPr id="15" name="object 15"/>
          <p:cNvSpPr txBox="1"/>
          <p:nvPr/>
        </p:nvSpPr>
        <p:spPr>
          <a:xfrm>
            <a:off x="5216809" y="3952129"/>
            <a:ext cx="2953183" cy="386849"/>
          </a:xfrm>
          <a:prstGeom prst="rect">
            <a:avLst/>
          </a:prstGeom>
        </p:spPr>
        <p:txBody>
          <a:bodyPr vert="horz" wrap="square" lIns="0" tIns="4330" rIns="0" bIns="0" rtlCol="0">
            <a:spAutoFit/>
          </a:bodyPr>
          <a:lstStyle/>
          <a:p>
            <a:pPr marL="8659" marR="3464" indent="9525" defTabSz="623438">
              <a:lnSpc>
                <a:spcPct val="102200"/>
              </a:lnSpc>
              <a:spcBef>
                <a:spcPts val="34"/>
              </a:spcBef>
            </a:pPr>
            <a:r>
              <a:rPr sz="1261" kern="0" spc="-92" dirty="0">
                <a:solidFill>
                  <a:sysClr val="windowText" lastClr="000000"/>
                </a:solidFill>
                <a:latin typeface="Microsoft Sans Serif"/>
                <a:cs typeface="Microsoft Sans Serif"/>
              </a:rPr>
              <a:t>Joan</a:t>
            </a:r>
            <a:r>
              <a:rPr sz="1261" kern="0" spc="-75" dirty="0">
                <a:solidFill>
                  <a:sysClr val="windowText" lastClr="000000"/>
                </a:solidFill>
                <a:latin typeface="Microsoft Sans Serif"/>
                <a:cs typeface="Microsoft Sans Serif"/>
              </a:rPr>
              <a:t> </a:t>
            </a:r>
            <a:r>
              <a:rPr sz="1261" kern="0" spc="34" dirty="0">
                <a:solidFill>
                  <a:sysClr val="windowText" lastClr="000000"/>
                </a:solidFill>
                <a:latin typeface="Microsoft Sans Serif"/>
                <a:cs typeface="Microsoft Sans Serif"/>
              </a:rPr>
              <a:t>of</a:t>
            </a:r>
            <a:r>
              <a:rPr sz="1261" kern="0" spc="-119" dirty="0">
                <a:solidFill>
                  <a:sysClr val="windowText" lastClr="000000"/>
                </a:solidFill>
                <a:latin typeface="Microsoft Sans Serif"/>
                <a:cs typeface="Microsoft Sans Serif"/>
              </a:rPr>
              <a:t> </a:t>
            </a:r>
            <a:r>
              <a:rPr sz="1261" kern="0" spc="-82" dirty="0">
                <a:solidFill>
                  <a:sysClr val="windowText" lastClr="000000"/>
                </a:solidFill>
                <a:latin typeface="Microsoft Sans Serif"/>
                <a:cs typeface="Microsoft Sans Serif"/>
              </a:rPr>
              <a:t>Arc</a:t>
            </a:r>
            <a:r>
              <a:rPr sz="1261" kern="0" spc="-99" dirty="0">
                <a:solidFill>
                  <a:sysClr val="windowText" lastClr="000000"/>
                </a:solidFill>
                <a:latin typeface="Microsoft Sans Serif"/>
                <a:cs typeface="Microsoft Sans Serif"/>
              </a:rPr>
              <a:t> </a:t>
            </a:r>
            <a:r>
              <a:rPr sz="1261" kern="0" spc="-58" dirty="0">
                <a:solidFill>
                  <a:sysClr val="windowText" lastClr="000000"/>
                </a:solidFill>
                <a:latin typeface="Microsoft Sans Serif"/>
                <a:cs typeface="Microsoft Sans Serif"/>
              </a:rPr>
              <a:t>declared</a:t>
            </a:r>
            <a:r>
              <a:rPr sz="1261" kern="0" spc="-27" dirty="0">
                <a:solidFill>
                  <a:sysClr val="windowText" lastClr="000000"/>
                </a:solidFill>
                <a:latin typeface="Microsoft Sans Serif"/>
                <a:cs typeface="Microsoft Sans Serif"/>
              </a:rPr>
              <a:t> </a:t>
            </a:r>
            <a:r>
              <a:rPr sz="1261" kern="0" spc="-123" dirty="0">
                <a:solidFill>
                  <a:sysClr val="windowText" lastClr="000000"/>
                </a:solidFill>
                <a:latin typeface="Microsoft Sans Serif"/>
                <a:cs typeface="Microsoft Sans Serif"/>
              </a:rPr>
              <a:t>a</a:t>
            </a:r>
            <a:r>
              <a:rPr sz="1261" kern="0" spc="-44" dirty="0">
                <a:solidFill>
                  <a:sysClr val="windowText" lastClr="000000"/>
                </a:solidFill>
                <a:latin typeface="Microsoft Sans Serif"/>
                <a:cs typeface="Microsoft Sans Serif"/>
              </a:rPr>
              <a:t> </a:t>
            </a:r>
            <a:r>
              <a:rPr sz="1261" kern="0" spc="-27" dirty="0">
                <a:solidFill>
                  <a:sysClr val="windowText" lastClr="000000"/>
                </a:solidFill>
                <a:latin typeface="Microsoft Sans Serif"/>
                <a:cs typeface="Microsoft Sans Serif"/>
              </a:rPr>
              <a:t>heretic</a:t>
            </a:r>
            <a:r>
              <a:rPr sz="1261" kern="0" spc="-72" dirty="0">
                <a:solidFill>
                  <a:sysClr val="windowText" lastClr="000000"/>
                </a:solidFill>
                <a:latin typeface="Microsoft Sans Serif"/>
                <a:cs typeface="Microsoft Sans Serif"/>
              </a:rPr>
              <a:t> </a:t>
            </a:r>
            <a:r>
              <a:rPr sz="1261" kern="0" dirty="0">
                <a:solidFill>
                  <a:sysClr val="windowText" lastClr="000000"/>
                </a:solidFill>
                <a:latin typeface="Microsoft Sans Serif"/>
                <a:cs typeface="Microsoft Sans Serif"/>
              </a:rPr>
              <a:t>and</a:t>
            </a:r>
            <a:r>
              <a:rPr sz="1261" kern="0" spc="-7" dirty="0">
                <a:solidFill>
                  <a:sysClr val="windowText" lastClr="000000"/>
                </a:solidFill>
                <a:latin typeface="Microsoft Sans Serif"/>
                <a:cs typeface="Microsoft Sans Serif"/>
              </a:rPr>
              <a:t> </a:t>
            </a:r>
            <a:r>
              <a:rPr sz="1261" kern="0" spc="-20" dirty="0">
                <a:solidFill>
                  <a:sysClr val="windowText" lastClr="000000"/>
                </a:solidFill>
                <a:latin typeface="Microsoft Sans Serif"/>
                <a:cs typeface="Microsoft Sans Serif"/>
              </a:rPr>
              <a:t>burned</a:t>
            </a:r>
            <a:r>
              <a:rPr sz="1261" kern="0" spc="-41" dirty="0">
                <a:solidFill>
                  <a:sysClr val="windowText" lastClr="000000"/>
                </a:solidFill>
                <a:latin typeface="Microsoft Sans Serif"/>
                <a:cs typeface="Microsoft Sans Serif"/>
              </a:rPr>
              <a:t> </a:t>
            </a:r>
            <a:r>
              <a:rPr sz="1261" kern="0" spc="-17" dirty="0">
                <a:solidFill>
                  <a:sysClr val="windowText" lastClr="000000"/>
                </a:solidFill>
                <a:latin typeface="Microsoft Sans Serif"/>
                <a:cs typeface="Microsoft Sans Serif"/>
              </a:rPr>
              <a:t>at </a:t>
            </a:r>
            <a:r>
              <a:rPr sz="1261" kern="0" dirty="0">
                <a:solidFill>
                  <a:sysClr val="windowText" lastClr="000000"/>
                </a:solidFill>
                <a:latin typeface="Microsoft Sans Serif"/>
                <a:cs typeface="Microsoft Sans Serif"/>
              </a:rPr>
              <a:t>the</a:t>
            </a:r>
            <a:r>
              <a:rPr sz="1261" kern="0" spc="-17"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stake</a:t>
            </a:r>
            <a:endParaRPr sz="1261" kern="0">
              <a:solidFill>
                <a:sysClr val="windowText" lastClr="000000"/>
              </a:solidFill>
              <a:latin typeface="Microsoft Sans Serif"/>
              <a:cs typeface="Microsoft Sans Serif"/>
            </a:endParaRPr>
          </a:p>
        </p:txBody>
      </p:sp>
      <p:sp>
        <p:nvSpPr>
          <p:cNvPr id="16" name="object 16"/>
          <p:cNvSpPr txBox="1"/>
          <p:nvPr/>
        </p:nvSpPr>
        <p:spPr>
          <a:xfrm>
            <a:off x="3842083" y="4517318"/>
            <a:ext cx="405245" cy="208094"/>
          </a:xfrm>
          <a:prstGeom prst="rect">
            <a:avLst/>
          </a:prstGeom>
        </p:spPr>
        <p:txBody>
          <a:bodyPr vert="horz" wrap="square" lIns="0" tIns="8659" rIns="0" bIns="0" rtlCol="0">
            <a:spAutoFit/>
          </a:bodyPr>
          <a:lstStyle/>
          <a:p>
            <a:pPr marL="8659" defTabSz="623438">
              <a:spcBef>
                <a:spcPts val="68"/>
              </a:spcBef>
            </a:pPr>
            <a:r>
              <a:rPr sz="1943" b="1" kern="0" spc="-25" baseline="2923" dirty="0">
                <a:solidFill>
                  <a:sysClr val="windowText" lastClr="000000"/>
                </a:solidFill>
                <a:latin typeface="Calibri"/>
                <a:cs typeface="Calibri"/>
              </a:rPr>
              <a:t>1</a:t>
            </a:r>
            <a:r>
              <a:rPr sz="1295" b="1" kern="0" spc="-17" dirty="0">
                <a:solidFill>
                  <a:sysClr val="windowText" lastClr="000000"/>
                </a:solidFill>
                <a:latin typeface="Calibri"/>
                <a:cs typeface="Calibri"/>
              </a:rPr>
              <a:t>440s</a:t>
            </a:r>
            <a:endParaRPr sz="1295" kern="0">
              <a:solidFill>
                <a:sysClr val="windowText" lastClr="000000"/>
              </a:solidFill>
              <a:latin typeface="Calibri"/>
              <a:cs typeface="Calibri"/>
            </a:endParaRPr>
          </a:p>
        </p:txBody>
      </p:sp>
      <p:sp>
        <p:nvSpPr>
          <p:cNvPr id="17" name="object 17"/>
          <p:cNvSpPr txBox="1"/>
          <p:nvPr/>
        </p:nvSpPr>
        <p:spPr>
          <a:xfrm>
            <a:off x="5224339" y="4544333"/>
            <a:ext cx="2922443" cy="202771"/>
          </a:xfrm>
          <a:prstGeom prst="rect">
            <a:avLst/>
          </a:prstGeom>
        </p:spPr>
        <p:txBody>
          <a:bodyPr vert="horz" wrap="square" lIns="0" tIns="8659" rIns="0" bIns="0" rtlCol="0">
            <a:spAutoFit/>
          </a:bodyPr>
          <a:lstStyle/>
          <a:p>
            <a:pPr marL="8659" defTabSz="623438">
              <a:spcBef>
                <a:spcPts val="68"/>
              </a:spcBef>
            </a:pPr>
            <a:r>
              <a:rPr sz="1261" kern="0" spc="-85" dirty="0">
                <a:solidFill>
                  <a:sysClr val="windowText" lastClr="000000"/>
                </a:solidFill>
                <a:latin typeface="Microsoft Sans Serif"/>
                <a:cs typeface="Microsoft Sans Serif"/>
              </a:rPr>
              <a:t>French</a:t>
            </a:r>
            <a:r>
              <a:rPr sz="1261" kern="0" spc="-61" dirty="0">
                <a:solidFill>
                  <a:sysClr val="windowText" lastClr="000000"/>
                </a:solidFill>
                <a:latin typeface="Microsoft Sans Serif"/>
                <a:cs typeface="Microsoft Sans Serif"/>
              </a:rPr>
              <a:t> </a:t>
            </a:r>
            <a:r>
              <a:rPr sz="1261" kern="0" spc="-34" dirty="0">
                <a:solidFill>
                  <a:sysClr val="windowText" lastClr="000000"/>
                </a:solidFill>
                <a:latin typeface="Microsoft Sans Serif"/>
                <a:cs typeface="Microsoft Sans Serif"/>
              </a:rPr>
              <a:t>reconquer</a:t>
            </a:r>
            <a:r>
              <a:rPr sz="1261" kern="0" spc="-51" dirty="0">
                <a:solidFill>
                  <a:sysClr val="windowText" lastClr="000000"/>
                </a:solidFill>
                <a:latin typeface="Microsoft Sans Serif"/>
                <a:cs typeface="Microsoft Sans Serif"/>
              </a:rPr>
              <a:t> </a:t>
            </a:r>
            <a:r>
              <a:rPr sz="1261" kern="0" spc="-34" dirty="0">
                <a:solidFill>
                  <a:sysClr val="windowText" lastClr="000000"/>
                </a:solidFill>
                <a:latin typeface="Microsoft Sans Serif"/>
                <a:cs typeface="Microsoft Sans Serif"/>
              </a:rPr>
              <a:t>Normandy</a:t>
            </a:r>
            <a:r>
              <a:rPr sz="1261" kern="0" spc="-92" dirty="0">
                <a:solidFill>
                  <a:sysClr val="windowText" lastClr="000000"/>
                </a:solidFill>
                <a:latin typeface="Microsoft Sans Serif"/>
                <a:cs typeface="Microsoft Sans Serif"/>
              </a:rPr>
              <a:t> </a:t>
            </a:r>
            <a:r>
              <a:rPr sz="1261" kern="0" dirty="0">
                <a:solidFill>
                  <a:sysClr val="windowText" lastClr="000000"/>
                </a:solidFill>
                <a:latin typeface="Microsoft Sans Serif"/>
                <a:cs typeface="Microsoft Sans Serif"/>
              </a:rPr>
              <a:t>and</a:t>
            </a:r>
            <a:r>
              <a:rPr sz="1261" kern="0" spc="-14"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Aquitaine</a:t>
            </a:r>
            <a:endParaRPr sz="1261" kern="0">
              <a:solidFill>
                <a:sysClr val="windowText" lastClr="000000"/>
              </a:solidFill>
              <a:latin typeface="Microsoft Sans Serif"/>
              <a:cs typeface="Microsoft Sans Serif"/>
            </a:endParaRPr>
          </a:p>
        </p:txBody>
      </p:sp>
      <p:sp>
        <p:nvSpPr>
          <p:cNvPr id="18" name="object 18"/>
          <p:cNvSpPr txBox="1"/>
          <p:nvPr/>
        </p:nvSpPr>
        <p:spPr>
          <a:xfrm>
            <a:off x="3842019" y="4897555"/>
            <a:ext cx="323417" cy="208029"/>
          </a:xfrm>
          <a:prstGeom prst="rect">
            <a:avLst/>
          </a:prstGeom>
        </p:spPr>
        <p:txBody>
          <a:bodyPr vert="horz" wrap="square" lIns="0" tIns="8659" rIns="0" bIns="0" rtlCol="0">
            <a:spAutoFit/>
          </a:bodyPr>
          <a:lstStyle/>
          <a:p>
            <a:pPr marL="8659" defTabSz="623438">
              <a:spcBef>
                <a:spcPts val="68"/>
              </a:spcBef>
            </a:pPr>
            <a:r>
              <a:rPr sz="1295" b="1" kern="0" spc="-51" dirty="0">
                <a:solidFill>
                  <a:srgbClr val="010101"/>
                </a:solidFill>
                <a:latin typeface="Calibri"/>
                <a:cs typeface="Calibri"/>
              </a:rPr>
              <a:t>1453</a:t>
            </a:r>
            <a:endParaRPr sz="1295" kern="0">
              <a:solidFill>
                <a:sysClr val="windowText" lastClr="000000"/>
              </a:solidFill>
              <a:latin typeface="Calibri"/>
              <a:cs typeface="Calibri"/>
            </a:endParaRPr>
          </a:p>
        </p:txBody>
      </p:sp>
      <p:sp>
        <p:nvSpPr>
          <p:cNvPr id="19" name="object 19"/>
          <p:cNvSpPr txBox="1"/>
          <p:nvPr/>
        </p:nvSpPr>
        <p:spPr>
          <a:xfrm>
            <a:off x="5211955" y="4926980"/>
            <a:ext cx="629516" cy="202771"/>
          </a:xfrm>
          <a:prstGeom prst="rect">
            <a:avLst/>
          </a:prstGeom>
        </p:spPr>
        <p:txBody>
          <a:bodyPr vert="horz" wrap="square" lIns="0" tIns="8659" rIns="0" bIns="0" rtlCol="0">
            <a:spAutoFit/>
          </a:bodyPr>
          <a:lstStyle/>
          <a:p>
            <a:pPr marL="8659" defTabSz="623438">
              <a:spcBef>
                <a:spcPts val="68"/>
              </a:spcBef>
            </a:pPr>
            <a:r>
              <a:rPr sz="1261" kern="0" spc="-109" dirty="0">
                <a:solidFill>
                  <a:sysClr val="windowText" lastClr="000000"/>
                </a:solidFill>
                <a:latin typeface="Microsoft Sans Serif"/>
                <a:cs typeface="Microsoft Sans Serif"/>
              </a:rPr>
              <a:t>War</a:t>
            </a:r>
            <a:r>
              <a:rPr sz="1261" kern="0" spc="-3" dirty="0">
                <a:solidFill>
                  <a:sysClr val="windowText" lastClr="000000"/>
                </a:solidFill>
                <a:latin typeface="Microsoft Sans Serif"/>
                <a:cs typeface="Microsoft Sans Serif"/>
              </a:rPr>
              <a:t> </a:t>
            </a:r>
            <a:r>
              <a:rPr sz="1261" kern="0" spc="-55" dirty="0">
                <a:solidFill>
                  <a:sysClr val="windowText" lastClr="000000"/>
                </a:solidFill>
                <a:latin typeface="Microsoft Sans Serif"/>
                <a:cs typeface="Microsoft Sans Serif"/>
              </a:rPr>
              <a:t>ends</a:t>
            </a:r>
            <a:endParaRPr sz="1261" kern="0">
              <a:solidFill>
                <a:sysClr val="windowText" lastClr="000000"/>
              </a:solidFill>
              <a:latin typeface="Microsoft Sans Serif"/>
              <a:cs typeface="Microsoft Sans Serif"/>
            </a:endParaRPr>
          </a:p>
        </p:txBody>
      </p:sp>
      <p:sp>
        <p:nvSpPr>
          <p:cNvPr id="20" name="object 20"/>
          <p:cNvSpPr txBox="1"/>
          <p:nvPr/>
        </p:nvSpPr>
        <p:spPr>
          <a:xfrm>
            <a:off x="3830756" y="5316575"/>
            <a:ext cx="332942" cy="181268"/>
          </a:xfrm>
          <a:prstGeom prst="rect">
            <a:avLst/>
          </a:prstGeom>
        </p:spPr>
        <p:txBody>
          <a:bodyPr vert="horz" wrap="square" lIns="0" tIns="0" rIns="0" bIns="0" rtlCol="0">
            <a:spAutoFit/>
          </a:bodyPr>
          <a:lstStyle/>
          <a:p>
            <a:pPr marL="8659" defTabSz="623438">
              <a:lnSpc>
                <a:spcPts val="1350"/>
              </a:lnSpc>
            </a:pPr>
            <a:r>
              <a:rPr sz="1295" b="1" kern="0" spc="-14" dirty="0">
                <a:solidFill>
                  <a:sysClr val="windowText" lastClr="000000"/>
                </a:solidFill>
                <a:latin typeface="Garamond"/>
                <a:cs typeface="Garamond"/>
              </a:rPr>
              <a:t>1456</a:t>
            </a:r>
            <a:endParaRPr sz="1295" kern="0">
              <a:solidFill>
                <a:sysClr val="windowText" lastClr="000000"/>
              </a:solidFill>
              <a:latin typeface="Garamond"/>
              <a:cs typeface="Garamond"/>
            </a:endParaRPr>
          </a:p>
        </p:txBody>
      </p:sp>
      <p:sp>
        <p:nvSpPr>
          <p:cNvPr id="21" name="object 21"/>
          <p:cNvSpPr txBox="1"/>
          <p:nvPr/>
        </p:nvSpPr>
        <p:spPr>
          <a:xfrm>
            <a:off x="5185565" y="5349259"/>
            <a:ext cx="3239366" cy="202899"/>
          </a:xfrm>
          <a:prstGeom prst="rect">
            <a:avLst/>
          </a:prstGeom>
        </p:spPr>
        <p:txBody>
          <a:bodyPr vert="horz" wrap="square" lIns="0" tIns="8659" rIns="0" bIns="0" rtlCol="0">
            <a:spAutoFit/>
          </a:bodyPr>
          <a:lstStyle/>
          <a:p>
            <a:pPr marL="25977" defTabSz="623438">
              <a:spcBef>
                <a:spcPts val="68"/>
              </a:spcBef>
            </a:pPr>
            <a:r>
              <a:rPr sz="1892" kern="0" spc="-122" baseline="10510" dirty="0">
                <a:solidFill>
                  <a:sysClr val="windowText" lastClr="000000"/>
                </a:solidFill>
                <a:latin typeface="Microsoft Sans Serif"/>
                <a:cs typeface="Microsoft Sans Serif"/>
              </a:rPr>
              <a:t>Joan</a:t>
            </a:r>
            <a:r>
              <a:rPr sz="1892" kern="0" spc="-46" baseline="10510" dirty="0">
                <a:solidFill>
                  <a:sysClr val="windowText" lastClr="000000"/>
                </a:solidFill>
                <a:latin typeface="Microsoft Sans Serif"/>
                <a:cs typeface="Microsoft Sans Serif"/>
              </a:rPr>
              <a:t> </a:t>
            </a:r>
            <a:r>
              <a:rPr sz="1892" kern="0" spc="-87" baseline="7507" dirty="0">
                <a:solidFill>
                  <a:sysClr val="windowText" lastClr="000000"/>
                </a:solidFill>
                <a:latin typeface="Microsoft Sans Serif"/>
                <a:cs typeface="Microsoft Sans Serif"/>
              </a:rPr>
              <a:t>cleared</a:t>
            </a:r>
            <a:r>
              <a:rPr sz="1892" kern="0" spc="-56" baseline="7507" dirty="0">
                <a:solidFill>
                  <a:sysClr val="windowText" lastClr="000000"/>
                </a:solidFill>
                <a:latin typeface="Microsoft Sans Serif"/>
                <a:cs typeface="Microsoft Sans Serif"/>
              </a:rPr>
              <a:t> </a:t>
            </a:r>
            <a:r>
              <a:rPr sz="1892" kern="0" spc="82" baseline="6006" dirty="0">
                <a:solidFill>
                  <a:sysClr val="windowText" lastClr="000000"/>
                </a:solidFill>
                <a:latin typeface="Microsoft Sans Serif"/>
                <a:cs typeface="Microsoft Sans Serif"/>
              </a:rPr>
              <a:t>of</a:t>
            </a:r>
            <a:r>
              <a:rPr sz="1892" kern="0" spc="-168" baseline="6006" dirty="0">
                <a:solidFill>
                  <a:sysClr val="windowText" lastClr="000000"/>
                </a:solidFill>
                <a:latin typeface="Microsoft Sans Serif"/>
                <a:cs typeface="Microsoft Sans Serif"/>
              </a:rPr>
              <a:t> </a:t>
            </a:r>
            <a:r>
              <a:rPr sz="1892" kern="0" spc="-76" baseline="4504" dirty="0">
                <a:solidFill>
                  <a:sysClr val="windowText" lastClr="000000"/>
                </a:solidFill>
                <a:latin typeface="Microsoft Sans Serif"/>
                <a:cs typeface="Microsoft Sans Serif"/>
              </a:rPr>
              <a:t>charges</a:t>
            </a:r>
            <a:r>
              <a:rPr sz="1892" kern="0" spc="-5" baseline="4504" dirty="0">
                <a:solidFill>
                  <a:sysClr val="windowText" lastClr="000000"/>
                </a:solidFill>
                <a:latin typeface="Microsoft Sans Serif"/>
                <a:cs typeface="Microsoft Sans Serif"/>
              </a:rPr>
              <a:t> </a:t>
            </a:r>
            <a:r>
              <a:rPr sz="1892" kern="0" spc="51" baseline="1501" dirty="0">
                <a:solidFill>
                  <a:sysClr val="windowText" lastClr="000000"/>
                </a:solidFill>
                <a:latin typeface="Microsoft Sans Serif"/>
                <a:cs typeface="Microsoft Sans Serif"/>
              </a:rPr>
              <a:t>of</a:t>
            </a:r>
            <a:r>
              <a:rPr sz="1892" kern="0" spc="-240" baseline="1501" dirty="0">
                <a:solidFill>
                  <a:sysClr val="windowText" lastClr="000000"/>
                </a:solidFill>
                <a:latin typeface="Microsoft Sans Serif"/>
                <a:cs typeface="Microsoft Sans Serif"/>
              </a:rPr>
              <a:t> </a:t>
            </a:r>
            <a:r>
              <a:rPr sz="1892" kern="0" spc="-66" baseline="3003" dirty="0">
                <a:solidFill>
                  <a:sysClr val="windowText" lastClr="000000"/>
                </a:solidFill>
                <a:latin typeface="Microsoft Sans Serif"/>
                <a:cs typeface="Microsoft Sans Serif"/>
              </a:rPr>
              <a:t>heresy</a:t>
            </a:r>
            <a:r>
              <a:rPr sz="1892" kern="0" spc="-102" baseline="3003" dirty="0">
                <a:solidFill>
                  <a:sysClr val="windowText" lastClr="000000"/>
                </a:solidFill>
                <a:latin typeface="Microsoft Sans Serif"/>
                <a:cs typeface="Microsoft Sans Serif"/>
              </a:rPr>
              <a:t> </a:t>
            </a:r>
            <a:r>
              <a:rPr sz="1892" kern="0" spc="-10" baseline="1501" dirty="0">
                <a:solidFill>
                  <a:sysClr val="windowText" lastClr="000000"/>
                </a:solidFill>
                <a:latin typeface="Microsoft Sans Serif"/>
                <a:cs typeface="Microsoft Sans Serif"/>
              </a:rPr>
              <a:t>and </a:t>
            </a:r>
            <a:r>
              <a:rPr sz="1261" kern="0" spc="-7" dirty="0">
                <a:solidFill>
                  <a:sysClr val="windowText" lastClr="000000"/>
                </a:solidFill>
                <a:latin typeface="Microsoft Sans Serif"/>
                <a:cs typeface="Microsoft Sans Serif"/>
              </a:rPr>
              <a:t>declared</a:t>
            </a:r>
            <a:endParaRPr sz="1261" kern="0">
              <a:solidFill>
                <a:sysClr val="windowText" lastClr="000000"/>
              </a:solidFill>
              <a:latin typeface="Microsoft Sans Serif"/>
              <a:cs typeface="Microsoft Sans Serif"/>
            </a:endParaRPr>
          </a:p>
        </p:txBody>
      </p:sp>
      <p:sp>
        <p:nvSpPr>
          <p:cNvPr id="22" name="object 22"/>
          <p:cNvSpPr txBox="1"/>
          <p:nvPr/>
        </p:nvSpPr>
        <p:spPr>
          <a:xfrm rot="60000">
            <a:off x="5198947" y="5561205"/>
            <a:ext cx="590609" cy="166712"/>
          </a:xfrm>
          <a:prstGeom prst="rect">
            <a:avLst/>
          </a:prstGeom>
        </p:spPr>
        <p:txBody>
          <a:bodyPr vert="horz" wrap="square" lIns="0" tIns="0" rIns="0" bIns="0" rtlCol="0">
            <a:spAutoFit/>
          </a:bodyPr>
          <a:lstStyle/>
          <a:p>
            <a:pPr defTabSz="623438">
              <a:lnSpc>
                <a:spcPts val="1261"/>
              </a:lnSpc>
            </a:pPr>
            <a:r>
              <a:rPr sz="1261" kern="0" spc="-82" dirty="0">
                <a:solidFill>
                  <a:sysClr val="windowText" lastClr="000000"/>
                </a:solidFill>
                <a:latin typeface="Microsoft Sans Serif"/>
                <a:cs typeface="Microsoft Sans Serif"/>
              </a:rPr>
              <a:t>a</a:t>
            </a:r>
            <a:r>
              <a:rPr sz="1261" kern="0" spc="-58" dirty="0">
                <a:solidFill>
                  <a:sysClr val="windowText" lastClr="000000"/>
                </a:solidFill>
                <a:latin typeface="Microsoft Sans Serif"/>
                <a:cs typeface="Microsoft Sans Serif"/>
              </a:rPr>
              <a:t> </a:t>
            </a:r>
            <a:r>
              <a:rPr sz="1261" kern="0" spc="-7" dirty="0">
                <a:solidFill>
                  <a:sysClr val="windowText" lastClr="000000"/>
                </a:solidFill>
                <a:latin typeface="Microsoft Sans Serif"/>
                <a:cs typeface="Microsoft Sans Serif"/>
              </a:rPr>
              <a:t>martyr</a:t>
            </a:r>
            <a:endParaRPr sz="1261" kern="0">
              <a:solidFill>
                <a:sysClr val="windowText" lastClr="000000"/>
              </a:solidFill>
              <a:latin typeface="Microsoft Sans Serif"/>
              <a:cs typeface="Microsoft Sans Serif"/>
            </a:endParaRPr>
          </a:p>
        </p:txBody>
      </p:sp>
      <p:sp>
        <p:nvSpPr>
          <p:cNvPr id="23" name="object 23"/>
          <p:cNvSpPr/>
          <p:nvPr/>
        </p:nvSpPr>
        <p:spPr>
          <a:xfrm>
            <a:off x="3641563" y="906745"/>
            <a:ext cx="55418" cy="14720"/>
          </a:xfrm>
          <a:custGeom>
            <a:avLst/>
            <a:gdLst/>
            <a:ahLst/>
            <a:cxnLst/>
            <a:rect l="l" t="t" r="r" b="b"/>
            <a:pathLst>
              <a:path w="81279" h="21590">
                <a:moveTo>
                  <a:pt x="80695" y="0"/>
                </a:moveTo>
                <a:lnTo>
                  <a:pt x="0" y="0"/>
                </a:lnTo>
                <a:lnTo>
                  <a:pt x="0" y="21132"/>
                </a:lnTo>
                <a:lnTo>
                  <a:pt x="80695" y="21132"/>
                </a:lnTo>
                <a:lnTo>
                  <a:pt x="80695" y="0"/>
                </a:lnTo>
                <a:close/>
              </a:path>
            </a:pathLst>
          </a:custGeom>
          <a:solidFill>
            <a:srgbClr val="E52136"/>
          </a:solidFill>
        </p:spPr>
        <p:txBody>
          <a:bodyPr wrap="square" lIns="0" tIns="0" rIns="0" bIns="0" rtlCol="0"/>
          <a:lstStyle/>
          <a:p>
            <a:pPr defTabSz="623438"/>
            <a:endParaRPr sz="1227" kern="0">
              <a:solidFill>
                <a:sysClr val="windowText" lastClr="000000"/>
              </a:solidFill>
            </a:endParaRPr>
          </a:p>
        </p:txBody>
      </p:sp>
    </p:spTree>
    <p:extLst>
      <p:ext uri="{BB962C8B-B14F-4D97-AF65-F5344CB8AC3E}">
        <p14:creationId xmlns:p14="http://schemas.microsoft.com/office/powerpoint/2010/main" val="161675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5865-B3A8-4202-1BDF-9AF751E61746}"/>
              </a:ext>
            </a:extLst>
          </p:cNvPr>
          <p:cNvSpPr>
            <a:spLocks noGrp="1"/>
          </p:cNvSpPr>
          <p:nvPr>
            <p:ph type="title"/>
          </p:nvPr>
        </p:nvSpPr>
        <p:spPr/>
        <p:txBody>
          <a:bodyPr/>
          <a:lstStyle/>
          <a:p>
            <a:r>
              <a:rPr lang="en-US" dirty="0"/>
              <a:t>Hundred Years War</a:t>
            </a:r>
          </a:p>
        </p:txBody>
      </p:sp>
      <p:sp>
        <p:nvSpPr>
          <p:cNvPr id="3" name="Content Placeholder 2">
            <a:extLst>
              <a:ext uri="{FF2B5EF4-FFF2-40B4-BE49-F238E27FC236}">
                <a16:creationId xmlns:a16="http://schemas.microsoft.com/office/drawing/2014/main" id="{08C38937-05BB-8AF5-972F-B5A9FF892121}"/>
              </a:ext>
            </a:extLst>
          </p:cNvPr>
          <p:cNvSpPr>
            <a:spLocks noGrp="1"/>
          </p:cNvSpPr>
          <p:nvPr>
            <p:ph idx="1"/>
          </p:nvPr>
        </p:nvSpPr>
        <p:spPr>
          <a:xfrm>
            <a:off x="913795" y="1732449"/>
            <a:ext cx="7423870" cy="4058751"/>
          </a:xfrm>
        </p:spPr>
        <p:txBody>
          <a:bodyPr/>
          <a:lstStyle/>
          <a:p>
            <a:r>
              <a:rPr lang="en-US" dirty="0"/>
              <a:t>Joan of Arc and French Triumphs</a:t>
            </a:r>
          </a:p>
          <a:p>
            <a:pPr lvl="1"/>
            <a:r>
              <a:rPr lang="en-US" dirty="0"/>
              <a:t>Joan of Arc</a:t>
            </a:r>
          </a:p>
          <a:p>
            <a:pPr lvl="1"/>
            <a:r>
              <a:rPr lang="en-US" dirty="0"/>
              <a:t>Capture and Trial</a:t>
            </a:r>
          </a:p>
          <a:p>
            <a:pPr lvl="1"/>
            <a:r>
              <a:rPr lang="en-US" dirty="0"/>
              <a:t>Ultimate French Victory</a:t>
            </a:r>
          </a:p>
          <a:p>
            <a:r>
              <a:rPr lang="en-US" dirty="0"/>
              <a:t>Aftermath</a:t>
            </a:r>
          </a:p>
          <a:p>
            <a:pPr lvl="1"/>
            <a:r>
              <a:rPr lang="en-US" dirty="0"/>
              <a:t>Havoc in England and France</a:t>
            </a:r>
          </a:p>
          <a:p>
            <a:pPr lvl="1"/>
            <a:r>
              <a:rPr lang="en-US" dirty="0"/>
              <a:t>Technology and the Nation State</a:t>
            </a:r>
          </a:p>
          <a:p>
            <a:pPr lvl="1"/>
            <a:r>
              <a:rPr lang="en-US" dirty="0"/>
              <a:t>Representative Assemblies</a:t>
            </a:r>
          </a:p>
          <a:p>
            <a:pPr lvl="1"/>
            <a:r>
              <a:rPr lang="en-US" dirty="0"/>
              <a:t>Nationalism</a:t>
            </a:r>
          </a:p>
        </p:txBody>
      </p:sp>
      <p:pic>
        <p:nvPicPr>
          <p:cNvPr id="5122" name="Picture 2" descr="The Origins of the Hundred Years War - Historic UK">
            <a:extLst>
              <a:ext uri="{FF2B5EF4-FFF2-40B4-BE49-F238E27FC236}">
                <a16:creationId xmlns:a16="http://schemas.microsoft.com/office/drawing/2014/main" id="{84D5A86F-DFE4-AC24-25A0-34441839F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738" y="2176864"/>
            <a:ext cx="5634183" cy="316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3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AF5C-3B61-4F99-3AA2-28BCFA2BFE9F}"/>
              </a:ext>
            </a:extLst>
          </p:cNvPr>
          <p:cNvSpPr>
            <a:spLocks noGrp="1"/>
          </p:cNvSpPr>
          <p:nvPr>
            <p:ph type="title"/>
          </p:nvPr>
        </p:nvSpPr>
        <p:spPr/>
        <p:txBody>
          <a:bodyPr/>
          <a:lstStyle/>
          <a:p>
            <a:r>
              <a:rPr lang="en-US" dirty="0"/>
              <a:t>Challenges to the Church</a:t>
            </a:r>
          </a:p>
        </p:txBody>
      </p:sp>
      <p:sp>
        <p:nvSpPr>
          <p:cNvPr id="3" name="Content Placeholder 2">
            <a:extLst>
              <a:ext uri="{FF2B5EF4-FFF2-40B4-BE49-F238E27FC236}">
                <a16:creationId xmlns:a16="http://schemas.microsoft.com/office/drawing/2014/main" id="{0D58FC50-AAF2-E2DD-C99A-313AC1ED55D4}"/>
              </a:ext>
            </a:extLst>
          </p:cNvPr>
          <p:cNvSpPr>
            <a:spLocks noGrp="1"/>
          </p:cNvSpPr>
          <p:nvPr>
            <p:ph idx="1"/>
          </p:nvPr>
        </p:nvSpPr>
        <p:spPr>
          <a:xfrm>
            <a:off x="913795" y="1423851"/>
            <a:ext cx="6792103" cy="5434149"/>
          </a:xfrm>
        </p:spPr>
        <p:txBody>
          <a:bodyPr/>
          <a:lstStyle/>
          <a:p>
            <a:r>
              <a:rPr lang="en-US" dirty="0"/>
              <a:t>Why did the Catholic Church face criticism?</a:t>
            </a:r>
          </a:p>
          <a:p>
            <a:r>
              <a:rPr lang="en-US" dirty="0"/>
              <a:t>Babylonian Captivity and the Great Schism</a:t>
            </a:r>
          </a:p>
          <a:p>
            <a:pPr lvl="1"/>
            <a:r>
              <a:rPr lang="en-US" dirty="0"/>
              <a:t>Babylonian Captivity (1309-1376)</a:t>
            </a:r>
          </a:p>
          <a:p>
            <a:pPr lvl="1"/>
            <a:r>
              <a:rPr lang="en-US" dirty="0"/>
              <a:t>Atmosphere of Luxury</a:t>
            </a:r>
          </a:p>
          <a:p>
            <a:pPr lvl="1"/>
            <a:r>
              <a:rPr lang="en-US" dirty="0"/>
              <a:t>The Great Schism (1378-1417)</a:t>
            </a:r>
          </a:p>
          <a:p>
            <a:r>
              <a:rPr lang="en-US" dirty="0"/>
              <a:t>Critiques, Divisions, and Councils</a:t>
            </a:r>
          </a:p>
          <a:p>
            <a:pPr lvl="1"/>
            <a:r>
              <a:rPr lang="en-US" sz="1800" dirty="0">
                <a:effectLst/>
                <a:latin typeface="Times New Roman" panose="02020603050405020304" pitchFamily="18" charset="0"/>
                <a:ea typeface="Times New Roman" panose="02020603050405020304" pitchFamily="18" charset="0"/>
              </a:rPr>
              <a:t>William of Occam (1289–1347) </a:t>
            </a:r>
          </a:p>
          <a:p>
            <a:pPr lvl="1"/>
            <a:r>
              <a:rPr lang="en-US" sz="1800" dirty="0" err="1">
                <a:effectLst/>
                <a:latin typeface="Times New Roman" panose="02020603050405020304" pitchFamily="18" charset="0"/>
                <a:ea typeface="Times New Roman" panose="02020603050405020304" pitchFamily="18" charset="0"/>
              </a:rPr>
              <a:t>Marsiglio</a:t>
            </a:r>
            <a:r>
              <a:rPr lang="en-US" sz="1800" dirty="0">
                <a:effectLst/>
                <a:latin typeface="Times New Roman" panose="02020603050405020304" pitchFamily="18" charset="0"/>
                <a:ea typeface="Times New Roman" panose="02020603050405020304" pitchFamily="18" charset="0"/>
              </a:rPr>
              <a:t> of Padua (ca. 1275–1342) </a:t>
            </a:r>
            <a:endParaRPr lang="en-US" dirty="0">
              <a:effectLst/>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Conciliarists </a:t>
            </a:r>
          </a:p>
          <a:p>
            <a:pPr lvl="1"/>
            <a:r>
              <a:rPr lang="en-US" sz="1800" dirty="0">
                <a:effectLst/>
                <a:latin typeface="Times New Roman" panose="02020603050405020304" pitchFamily="18" charset="0"/>
                <a:ea typeface="Times New Roman" panose="02020603050405020304" pitchFamily="18" charset="0"/>
              </a:rPr>
              <a:t>John Wyclif (ca. 1330–1384) and the Lollards</a:t>
            </a:r>
          </a:p>
          <a:p>
            <a:pPr lvl="1"/>
            <a:r>
              <a:rPr lang="en-US" sz="1800" dirty="0">
                <a:effectLst/>
                <a:latin typeface="Times New Roman" panose="02020603050405020304" pitchFamily="18" charset="0"/>
                <a:ea typeface="Times New Roman" panose="02020603050405020304" pitchFamily="18" charset="0"/>
              </a:rPr>
              <a:t>Jan Hus (ca. 1372–1415) </a:t>
            </a:r>
            <a:endParaRPr lang="en-US" dirty="0">
              <a:effectLst/>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Resolution of the Schism   </a:t>
            </a:r>
            <a:endParaRPr lang="en-US" dirty="0"/>
          </a:p>
          <a:p>
            <a:endParaRPr lang="en-US" dirty="0"/>
          </a:p>
          <a:p>
            <a:endParaRPr lang="en-US" dirty="0"/>
          </a:p>
          <a:p>
            <a:endParaRPr lang="en-US" dirty="0"/>
          </a:p>
          <a:p>
            <a:endParaRPr lang="en-US" dirty="0"/>
          </a:p>
          <a:p>
            <a:endParaRPr lang="en-US" dirty="0"/>
          </a:p>
        </p:txBody>
      </p:sp>
      <p:pic>
        <p:nvPicPr>
          <p:cNvPr id="6146" name="Picture 2" descr="The Great Schism - YouTube">
            <a:extLst>
              <a:ext uri="{FF2B5EF4-FFF2-40B4-BE49-F238E27FC236}">
                <a16:creationId xmlns:a16="http://schemas.microsoft.com/office/drawing/2014/main" id="{F9FDF749-2FED-6FDD-1B0B-CF29239FB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99" y="2094807"/>
            <a:ext cx="4264429" cy="330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52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E216-B3D3-745B-0B75-2C566402A057}"/>
              </a:ext>
            </a:extLst>
          </p:cNvPr>
          <p:cNvSpPr>
            <a:spLocks noGrp="1"/>
          </p:cNvSpPr>
          <p:nvPr>
            <p:ph type="title"/>
          </p:nvPr>
        </p:nvSpPr>
        <p:spPr/>
        <p:txBody>
          <a:bodyPr/>
          <a:lstStyle/>
          <a:p>
            <a:r>
              <a:rPr lang="en-US" dirty="0"/>
              <a:t>Challenges to the Church</a:t>
            </a:r>
          </a:p>
        </p:txBody>
      </p:sp>
      <p:sp>
        <p:nvSpPr>
          <p:cNvPr id="3" name="Content Placeholder 2">
            <a:extLst>
              <a:ext uri="{FF2B5EF4-FFF2-40B4-BE49-F238E27FC236}">
                <a16:creationId xmlns:a16="http://schemas.microsoft.com/office/drawing/2014/main" id="{39BA027C-CD31-3631-C69B-9373CC6152AD}"/>
              </a:ext>
            </a:extLst>
          </p:cNvPr>
          <p:cNvSpPr>
            <a:spLocks noGrp="1"/>
          </p:cNvSpPr>
          <p:nvPr>
            <p:ph idx="1"/>
          </p:nvPr>
        </p:nvSpPr>
        <p:spPr>
          <a:xfrm>
            <a:off x="913795" y="1732449"/>
            <a:ext cx="6635085" cy="4058751"/>
          </a:xfrm>
        </p:spPr>
        <p:txBody>
          <a:bodyPr/>
          <a:lstStyle/>
          <a:p>
            <a:r>
              <a:rPr lang="en-US" dirty="0"/>
              <a:t>Lay Piety</a:t>
            </a:r>
          </a:p>
          <a:p>
            <a:pPr lvl="1"/>
            <a:r>
              <a:rPr lang="en-US" dirty="0"/>
              <a:t>Lay Piety</a:t>
            </a:r>
          </a:p>
          <a:p>
            <a:pPr lvl="1"/>
            <a:r>
              <a:rPr lang="en-US" dirty="0"/>
              <a:t>Confraternities</a:t>
            </a:r>
          </a:p>
          <a:p>
            <a:pPr lvl="1"/>
            <a:r>
              <a:rPr lang="en-US" dirty="0"/>
              <a:t>Brethren and Sisters of Common Life</a:t>
            </a:r>
          </a:p>
          <a:p>
            <a:pPr lvl="1"/>
            <a:r>
              <a:rPr lang="en-US" dirty="0"/>
              <a:t>Mystical Experiences</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7170" name="Picture 2" descr="The Great Schism of 1054 | History, Causes &amp; Effects - Video &amp; Lesson  Transcript | Study.com">
            <a:extLst>
              <a:ext uri="{FF2B5EF4-FFF2-40B4-BE49-F238E27FC236}">
                <a16:creationId xmlns:a16="http://schemas.microsoft.com/office/drawing/2014/main" id="{8CA3367E-CFB1-B20A-F676-6AE9A0A3E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310" y="2256874"/>
            <a:ext cx="42862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89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10575</TotalTime>
  <Words>3491</Words>
  <Application>Microsoft Office PowerPoint</Application>
  <PresentationFormat>Widescreen</PresentationFormat>
  <Paragraphs>269</Paragraphs>
  <Slides>15</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Calisto MT</vt:lpstr>
      <vt:lpstr>Garamond</vt:lpstr>
      <vt:lpstr>Microsoft Sans Serif</vt:lpstr>
      <vt:lpstr>OCR A Extended</vt:lpstr>
      <vt:lpstr>Times New Roman</vt:lpstr>
      <vt:lpstr>Trebuchet MS</vt:lpstr>
      <vt:lpstr>Wingdings 2</vt:lpstr>
      <vt:lpstr>Slate</vt:lpstr>
      <vt:lpstr>Office Theme</vt:lpstr>
      <vt:lpstr>Late Middle Ages</vt:lpstr>
      <vt:lpstr>Prelude to Disaster</vt:lpstr>
      <vt:lpstr>Black Death</vt:lpstr>
      <vt:lpstr>Black Death</vt:lpstr>
      <vt:lpstr>The Hundred Years War</vt:lpstr>
      <vt:lpstr>PowerPoint Presentation</vt:lpstr>
      <vt:lpstr>Hundred Years War</vt:lpstr>
      <vt:lpstr>Challenges to the Church</vt:lpstr>
      <vt:lpstr>Challenges to the Church</vt:lpstr>
      <vt:lpstr>Trial of Jan Hus by Ulrich of Richental</vt:lpstr>
      <vt:lpstr>Social Unrest in a Changing Society</vt:lpstr>
      <vt:lpstr>Social Unrest in a Changing Society</vt:lpstr>
      <vt:lpstr>Social Unrest in a Changing Society</vt:lpstr>
      <vt:lpstr>The Divine Comedy by Dante Alighieri  (1265-1321)</vt:lpstr>
      <vt:lpstr>EUROPE DIVIDED &amp; WEAKENED DURING  THE 14TH AND 15TH CENTURIES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Middle Ages</dc:title>
  <dc:creator>Frank Martino</dc:creator>
  <cp:lastModifiedBy>Frank Martino</cp:lastModifiedBy>
  <cp:revision>9</cp:revision>
  <dcterms:created xsi:type="dcterms:W3CDTF">2023-08-31T15:21:32Z</dcterms:created>
  <dcterms:modified xsi:type="dcterms:W3CDTF">2024-05-21T18:33:39Z</dcterms:modified>
</cp:coreProperties>
</file>