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388" r:id="rId3"/>
    <p:sldId id="258" r:id="rId4"/>
    <p:sldId id="283" r:id="rId5"/>
    <p:sldId id="866" r:id="rId6"/>
    <p:sldId id="284" r:id="rId7"/>
    <p:sldId id="285" r:id="rId8"/>
    <p:sldId id="287" r:id="rId9"/>
    <p:sldId id="292" r:id="rId10"/>
    <p:sldId id="259" r:id="rId11"/>
    <p:sldId id="391" r:id="rId12"/>
    <p:sldId id="260" r:id="rId13"/>
    <p:sldId id="273" r:id="rId14"/>
    <p:sldId id="324" r:id="rId15"/>
    <p:sldId id="326" r:id="rId16"/>
    <p:sldId id="261" r:id="rId17"/>
    <p:sldId id="262" r:id="rId18"/>
    <p:sldId id="263" r:id="rId19"/>
    <p:sldId id="865" r:id="rId20"/>
    <p:sldId id="264" r:id="rId21"/>
    <p:sldId id="265" r:id="rId22"/>
    <p:sldId id="389" r:id="rId23"/>
    <p:sldId id="390" r:id="rId24"/>
    <p:sldId id="26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582" autoAdjust="0"/>
  </p:normalViewPr>
  <p:slideViewPr>
    <p:cSldViewPr snapToGrid="0">
      <p:cViewPr>
        <p:scale>
          <a:sx n="49" d="100"/>
          <a:sy n="49" d="100"/>
        </p:scale>
        <p:origin x="484"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340C3-B997-4354-9916-2E820E8EB878}" type="datetimeFigureOut">
              <a:rPr lang="en-US" smtClean="0"/>
              <a:t>9/4/2023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25CC9-F9F6-439E-AF74-9524459F623C}" type="slidenum">
              <a:rPr lang="en-US" smtClean="0"/>
              <a:t>‹#›</a:t>
            </a:fld>
            <a:endParaRPr lang="en-US"/>
          </a:p>
        </p:txBody>
      </p:sp>
    </p:spTree>
    <p:extLst>
      <p:ext uri="{BB962C8B-B14F-4D97-AF65-F5344CB8AC3E}">
        <p14:creationId xmlns:p14="http://schemas.microsoft.com/office/powerpoint/2010/main" val="1884552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britannica.com/place/Florence" TargetMode="External"/><Relationship Id="rId3" Type="http://schemas.openxmlformats.org/officeDocument/2006/relationships/hyperlink" Target="https://www.britannica.com/topic/family-kinship" TargetMode="External"/><Relationship Id="rId7" Type="http://schemas.openxmlformats.org/officeDocument/2006/relationships/hyperlink" Target="https://www.britannica.com/place/Franc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britannica.com/event/Hundred-Years-War" TargetMode="External"/><Relationship Id="rId5" Type="http://schemas.openxmlformats.org/officeDocument/2006/relationships/hyperlink" Target="https://www.britannica.com/place/England" TargetMode="External"/><Relationship Id="rId10" Type="http://schemas.openxmlformats.org/officeDocument/2006/relationships/hyperlink" Target="https://www.britannica.com/place/Europe" TargetMode="External"/><Relationship Id="rId4" Type="http://schemas.openxmlformats.org/officeDocument/2006/relationships/hyperlink" Target="https://www.britannica.com/biography/Edward-III-king-of-England" TargetMode="External"/><Relationship Id="rId9" Type="http://schemas.openxmlformats.org/officeDocument/2006/relationships/hyperlink" Target="https://www.merriam-webster.com/dictionary/repercussion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Renaissance means rebirth used to describe the rebirth of culture of classical antiquities in Italy in 14</a:t>
            </a:r>
            <a:r>
              <a:rPr lang="en-US" baseline="30000" dirty="0"/>
              <a:t>th</a:t>
            </a:r>
            <a:r>
              <a:rPr lang="en-US" dirty="0"/>
              <a:t> to 16</a:t>
            </a:r>
            <a:r>
              <a:rPr lang="en-US" baseline="30000" dirty="0"/>
              <a:t>th</a:t>
            </a:r>
            <a:r>
              <a:rPr lang="en-US" dirty="0"/>
              <a:t> Century.</a:t>
            </a:r>
          </a:p>
          <a:p>
            <a:r>
              <a:rPr lang="en-US" dirty="0"/>
              <a:t>Venice, Genoa, and Milan grew rich through oversea trade by ship.</a:t>
            </a:r>
          </a:p>
          <a:p>
            <a:r>
              <a:rPr lang="en-US" dirty="0"/>
              <a:t>Florence was a commercial hub buying and selling all types of goods throughout Italy and the Mediterranean like grain, cloth, wool, weapons, armor, spices, glass and wine. Florentine merchants also lent and invested money. Eventually acquiring control of papal banking. Dominated European banking, pumping profits into industries like clothmaking. Dominated politics and culture 80,000 people by early 14</a:t>
            </a:r>
            <a:r>
              <a:rPr lang="en-US" baseline="30000" dirty="0"/>
              <a:t>th</a:t>
            </a:r>
            <a:r>
              <a:rPr lang="en-US" dirty="0"/>
              <a:t> century.</a:t>
            </a:r>
          </a:p>
          <a:p>
            <a:endParaRPr lang="en-US" dirty="0"/>
          </a:p>
        </p:txBody>
      </p:sp>
      <p:sp>
        <p:nvSpPr>
          <p:cNvPr id="4" name="Slide Number Placeholder 3"/>
          <p:cNvSpPr>
            <a:spLocks noGrp="1"/>
          </p:cNvSpPr>
          <p:nvPr>
            <p:ph type="sldNum" sz="quarter" idx="5"/>
          </p:nvPr>
        </p:nvSpPr>
        <p:spPr/>
        <p:txBody>
          <a:bodyPr/>
          <a:lstStyle/>
          <a:p>
            <a:fld id="{C7F25CC9-F9F6-439E-AF74-9524459F623C}" type="slidenum">
              <a:rPr lang="en-US" smtClean="0"/>
              <a:t>3</a:t>
            </a:fld>
            <a:endParaRPr lang="en-US"/>
          </a:p>
        </p:txBody>
      </p:sp>
    </p:spTree>
    <p:extLst>
      <p:ext uri="{BB962C8B-B14F-4D97-AF65-F5344CB8AC3E}">
        <p14:creationId xmlns:p14="http://schemas.microsoft.com/office/powerpoint/2010/main" val="1863914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9634"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ＭＳ Ｐゴシック" charset="0"/>
            </a:endParaRPr>
          </a:p>
        </p:txBody>
      </p:sp>
    </p:spTree>
    <p:extLst>
      <p:ext uri="{BB962C8B-B14F-4D97-AF65-F5344CB8AC3E}">
        <p14:creationId xmlns:p14="http://schemas.microsoft.com/office/powerpoint/2010/main" val="851333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F25CC9-F9F6-439E-AF74-9524459F623C}" type="slidenum">
              <a:rPr lang="en-US" smtClean="0"/>
              <a:t>14</a:t>
            </a:fld>
            <a:endParaRPr lang="en-US"/>
          </a:p>
        </p:txBody>
      </p:sp>
    </p:spTree>
    <p:extLst>
      <p:ext uri="{BB962C8B-B14F-4D97-AF65-F5344CB8AC3E}">
        <p14:creationId xmlns:p14="http://schemas.microsoft.com/office/powerpoint/2010/main" val="1876125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F25CC9-F9F6-439E-AF74-9524459F623C}" type="slidenum">
              <a:rPr lang="en-US" smtClean="0"/>
              <a:t>15</a:t>
            </a:fld>
            <a:endParaRPr lang="en-US"/>
          </a:p>
        </p:txBody>
      </p:sp>
    </p:spTree>
    <p:extLst>
      <p:ext uri="{BB962C8B-B14F-4D97-AF65-F5344CB8AC3E}">
        <p14:creationId xmlns:p14="http://schemas.microsoft.com/office/powerpoint/2010/main" val="758479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F25CC9-F9F6-439E-AF74-9524459F623C}" type="slidenum">
              <a:rPr lang="en-US" smtClean="0"/>
              <a:t>22</a:t>
            </a:fld>
            <a:endParaRPr lang="en-US"/>
          </a:p>
        </p:txBody>
      </p:sp>
    </p:spTree>
    <p:extLst>
      <p:ext uri="{BB962C8B-B14F-4D97-AF65-F5344CB8AC3E}">
        <p14:creationId xmlns:p14="http://schemas.microsoft.com/office/powerpoint/2010/main" val="510690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F25CC9-F9F6-439E-AF74-9524459F623C}" type="slidenum">
              <a:rPr lang="en-US" smtClean="0"/>
              <a:t>24</a:t>
            </a:fld>
            <a:endParaRPr lang="en-US"/>
          </a:p>
        </p:txBody>
      </p:sp>
    </p:spTree>
    <p:extLst>
      <p:ext uri="{BB962C8B-B14F-4D97-AF65-F5344CB8AC3E}">
        <p14:creationId xmlns:p14="http://schemas.microsoft.com/office/powerpoint/2010/main" val="49893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ＭＳ Ｐゴシック" charset="0"/>
            </a:endParaRPr>
          </a:p>
        </p:txBody>
      </p:sp>
    </p:spTree>
    <p:extLst>
      <p:ext uri="{BB962C8B-B14F-4D97-AF65-F5344CB8AC3E}">
        <p14:creationId xmlns:p14="http://schemas.microsoft.com/office/powerpoint/2010/main" val="338612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6"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ＭＳ Ｐゴシック" charset="0"/>
            </a:endParaRPr>
          </a:p>
        </p:txBody>
      </p:sp>
    </p:spTree>
    <p:extLst>
      <p:ext uri="{BB962C8B-B14F-4D97-AF65-F5344CB8AC3E}">
        <p14:creationId xmlns:p14="http://schemas.microsoft.com/office/powerpoint/2010/main" val="216940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ＭＳ Ｐゴシック" charset="0"/>
            </a:endParaRPr>
          </a:p>
        </p:txBody>
      </p:sp>
    </p:spTree>
    <p:extLst>
      <p:ext uri="{BB962C8B-B14F-4D97-AF65-F5344CB8AC3E}">
        <p14:creationId xmlns:p14="http://schemas.microsoft.com/office/powerpoint/2010/main" val="1857882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2"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lgn="l"/>
            <a:r>
              <a:rPr lang="en-US" b="1" i="0" dirty="0" err="1">
                <a:solidFill>
                  <a:schemeClr val="tx1"/>
                </a:solidFill>
                <a:effectLst/>
                <a:latin typeface="Georgia" panose="02040502050405020303" pitchFamily="18" charset="0"/>
              </a:rPr>
              <a:t>Bardi</a:t>
            </a:r>
            <a:r>
              <a:rPr lang="en-US" b="1" i="0" dirty="0">
                <a:solidFill>
                  <a:schemeClr val="tx1"/>
                </a:solidFill>
                <a:effectLst/>
                <a:latin typeface="Georgia" panose="02040502050405020303" pitchFamily="18" charset="0"/>
              </a:rPr>
              <a:t> Family</a:t>
            </a:r>
            <a:r>
              <a:rPr lang="en-US" b="0" i="0" dirty="0">
                <a:solidFill>
                  <a:schemeClr val="tx1"/>
                </a:solidFill>
                <a:effectLst/>
                <a:latin typeface="Georgia" panose="02040502050405020303" pitchFamily="18" charset="0"/>
              </a:rPr>
              <a:t>, an aristocratic Florentine </a:t>
            </a:r>
            <a:r>
              <a:rPr lang="en-US" b="0" i="0" u="sng" dirty="0">
                <a:solidFill>
                  <a:schemeClr val="tx1"/>
                </a:solidFill>
                <a:effectLst/>
                <a:latin typeface="Georgia" panose="02040502050405020303" pitchFamily="18" charset="0"/>
                <a:hlinkClick r:id="rId3">
                  <a:extLst>
                    <a:ext uri="{A12FA001-AC4F-418D-AE19-62706E023703}">
                      <ahyp:hlinkClr xmlns:ahyp="http://schemas.microsoft.com/office/drawing/2018/hyperlinkcolor" val="tx"/>
                    </a:ext>
                  </a:extLst>
                </a:hlinkClick>
              </a:rPr>
              <a:t>family</a:t>
            </a:r>
            <a:r>
              <a:rPr lang="en-US" b="0" i="0" dirty="0">
                <a:solidFill>
                  <a:schemeClr val="tx1"/>
                </a:solidFill>
                <a:effectLst/>
                <a:latin typeface="Georgia" panose="02040502050405020303" pitchFamily="18" charset="0"/>
              </a:rPr>
              <a:t> that successfully developed its financial and banking company to become one of the most influential European business powers between 1250 and 1345.</a:t>
            </a:r>
          </a:p>
          <a:p>
            <a:pPr algn="l"/>
            <a:r>
              <a:rPr lang="en-US" b="0" i="0" dirty="0">
                <a:solidFill>
                  <a:schemeClr val="tx1"/>
                </a:solidFill>
                <a:effectLst/>
                <a:latin typeface="Georgia" panose="02040502050405020303" pitchFamily="18" charset="0"/>
              </a:rPr>
              <a:t>By coordinating its political activity with its financial interests, the </a:t>
            </a:r>
            <a:r>
              <a:rPr lang="en-US" b="0" i="0" dirty="0" err="1">
                <a:solidFill>
                  <a:schemeClr val="tx1"/>
                </a:solidFill>
                <a:effectLst/>
                <a:latin typeface="Georgia" panose="02040502050405020303" pitchFamily="18" charset="0"/>
              </a:rPr>
              <a:t>Bardi</a:t>
            </a:r>
            <a:r>
              <a:rPr lang="en-US" b="0" i="0" dirty="0">
                <a:solidFill>
                  <a:schemeClr val="tx1"/>
                </a:solidFill>
                <a:effectLst/>
                <a:latin typeface="Georgia" panose="02040502050405020303" pitchFamily="18" charset="0"/>
              </a:rPr>
              <a:t> became the leading Florentine merchant house. Along with many other Florentine aristocratic families, their power was curtailed somewhat by ordinances of 1293 and 1295. Despite the loss of several estates in 1341, the family retained its prominent political position, until unwise financial ventures, including support of </a:t>
            </a:r>
            <a:r>
              <a:rPr lang="en-US" b="0" i="0" u="sng" dirty="0">
                <a:solidFill>
                  <a:schemeClr val="tx1"/>
                </a:solidFill>
                <a:effectLst/>
                <a:latin typeface="Georgia" panose="02040502050405020303" pitchFamily="18" charset="0"/>
                <a:hlinkClick r:id="rId4">
                  <a:extLst>
                    <a:ext uri="{A12FA001-AC4F-418D-AE19-62706E023703}">
                      <ahyp:hlinkClr xmlns:ahyp="http://schemas.microsoft.com/office/drawing/2018/hyperlinkcolor" val="tx"/>
                    </a:ext>
                  </a:extLst>
                </a:hlinkClick>
              </a:rPr>
              <a:t>Edward III</a:t>
            </a:r>
            <a:r>
              <a:rPr lang="en-US" b="0" i="0" dirty="0">
                <a:solidFill>
                  <a:schemeClr val="tx1"/>
                </a:solidFill>
                <a:effectLst/>
                <a:latin typeface="Georgia" panose="02040502050405020303" pitchFamily="18" charset="0"/>
              </a:rPr>
              <a:t> (king of </a:t>
            </a:r>
            <a:r>
              <a:rPr lang="en-US" b="0" i="0" u="sng" dirty="0">
                <a:solidFill>
                  <a:schemeClr val="tx1"/>
                </a:solidFill>
                <a:effectLst/>
                <a:latin typeface="Georgia" panose="02040502050405020303" pitchFamily="18" charset="0"/>
                <a:hlinkClick r:id="rId5">
                  <a:extLst>
                    <a:ext uri="{A12FA001-AC4F-418D-AE19-62706E023703}">
                      <ahyp:hlinkClr xmlns:ahyp="http://schemas.microsoft.com/office/drawing/2018/hyperlinkcolor" val="tx"/>
                    </a:ext>
                  </a:extLst>
                </a:hlinkClick>
              </a:rPr>
              <a:t>England</a:t>
            </a:r>
            <a:r>
              <a:rPr lang="en-US" b="0" i="0" dirty="0">
                <a:solidFill>
                  <a:schemeClr val="tx1"/>
                </a:solidFill>
                <a:effectLst/>
                <a:latin typeface="Georgia" panose="02040502050405020303" pitchFamily="18" charset="0"/>
              </a:rPr>
              <a:t> 1327–77) in the </a:t>
            </a:r>
            <a:r>
              <a:rPr lang="en-US" b="0" i="0" u="sng" dirty="0">
                <a:solidFill>
                  <a:schemeClr val="tx1"/>
                </a:solidFill>
                <a:effectLst/>
                <a:latin typeface="Georgia" panose="02040502050405020303" pitchFamily="18" charset="0"/>
                <a:hlinkClick r:id="rId6">
                  <a:extLst>
                    <a:ext uri="{A12FA001-AC4F-418D-AE19-62706E023703}">
                      <ahyp:hlinkClr xmlns:ahyp="http://schemas.microsoft.com/office/drawing/2018/hyperlinkcolor" val="tx"/>
                    </a:ext>
                  </a:extLst>
                </a:hlinkClick>
              </a:rPr>
              <a:t>Hundred Years’ War</a:t>
            </a:r>
            <a:r>
              <a:rPr lang="en-US" b="0" i="0" dirty="0">
                <a:solidFill>
                  <a:schemeClr val="tx1"/>
                </a:solidFill>
                <a:effectLst/>
                <a:latin typeface="Georgia" panose="02040502050405020303" pitchFamily="18" charset="0"/>
              </a:rPr>
              <a:t> against </a:t>
            </a:r>
            <a:r>
              <a:rPr lang="en-US" b="0" i="0" u="sng" dirty="0">
                <a:solidFill>
                  <a:schemeClr val="tx1"/>
                </a:solidFill>
                <a:effectLst/>
                <a:latin typeface="Georgia" panose="02040502050405020303" pitchFamily="18" charset="0"/>
                <a:hlinkClick r:id="rId7">
                  <a:extLst>
                    <a:ext uri="{A12FA001-AC4F-418D-AE19-62706E023703}">
                      <ahyp:hlinkClr xmlns:ahyp="http://schemas.microsoft.com/office/drawing/2018/hyperlinkcolor" val="tx"/>
                    </a:ext>
                  </a:extLst>
                </a:hlinkClick>
              </a:rPr>
              <a:t>France</a:t>
            </a:r>
            <a:r>
              <a:rPr lang="en-US" b="0" i="0" dirty="0">
                <a:solidFill>
                  <a:schemeClr val="tx1"/>
                </a:solidFill>
                <a:effectLst/>
                <a:latin typeface="Georgia" panose="02040502050405020303" pitchFamily="18" charset="0"/>
              </a:rPr>
              <a:t> (1337–1453) and aid to </a:t>
            </a:r>
            <a:r>
              <a:rPr lang="en-US" b="0" i="0" u="sng" dirty="0">
                <a:solidFill>
                  <a:schemeClr val="tx1"/>
                </a:solidFill>
                <a:effectLst/>
                <a:latin typeface="Georgia" panose="02040502050405020303" pitchFamily="18" charset="0"/>
                <a:hlinkClick r:id="rId8">
                  <a:extLst>
                    <a:ext uri="{A12FA001-AC4F-418D-AE19-62706E023703}">
                      <ahyp:hlinkClr xmlns:ahyp="http://schemas.microsoft.com/office/drawing/2018/hyperlinkcolor" val="tx"/>
                    </a:ext>
                  </a:extLst>
                </a:hlinkClick>
              </a:rPr>
              <a:t>Florence</a:t>
            </a:r>
            <a:r>
              <a:rPr lang="en-US" b="0" i="0" dirty="0">
                <a:solidFill>
                  <a:schemeClr val="tx1"/>
                </a:solidFill>
                <a:effectLst/>
                <a:latin typeface="Georgia" panose="02040502050405020303" pitchFamily="18" charset="0"/>
              </a:rPr>
              <a:t> in a war with the rival city of Lucca, caused the bankruptcy of the </a:t>
            </a:r>
            <a:r>
              <a:rPr lang="en-US" b="0" i="0" dirty="0" err="1">
                <a:solidFill>
                  <a:schemeClr val="tx1"/>
                </a:solidFill>
                <a:effectLst/>
                <a:latin typeface="Georgia" panose="02040502050405020303" pitchFamily="18" charset="0"/>
              </a:rPr>
              <a:t>Bardi’s</a:t>
            </a:r>
            <a:r>
              <a:rPr lang="en-US" b="0" i="0" dirty="0">
                <a:solidFill>
                  <a:schemeClr val="tx1"/>
                </a:solidFill>
                <a:effectLst/>
                <a:latin typeface="Georgia" panose="02040502050405020303" pitchFamily="18" charset="0"/>
              </a:rPr>
              <a:t> banking house in 1345. This bankruptcy provoked resounding financial </a:t>
            </a:r>
            <a:r>
              <a:rPr lang="en-US" b="0" i="0" u="none" strike="noStrike" dirty="0">
                <a:solidFill>
                  <a:schemeClr val="tx1"/>
                </a:solidFill>
                <a:effectLst/>
                <a:latin typeface="Georgia" panose="02040502050405020303" pitchFamily="18" charset="0"/>
                <a:hlinkClick r:id="rId9">
                  <a:extLst>
                    <a:ext uri="{A12FA001-AC4F-418D-AE19-62706E023703}">
                      <ahyp:hlinkClr xmlns:ahyp="http://schemas.microsoft.com/office/drawing/2018/hyperlinkcolor" val="tx"/>
                    </a:ext>
                  </a:extLst>
                </a:hlinkClick>
              </a:rPr>
              <a:t>repercussions</a:t>
            </a:r>
            <a:r>
              <a:rPr lang="en-US" b="0" i="0" dirty="0">
                <a:solidFill>
                  <a:schemeClr val="tx1"/>
                </a:solidFill>
                <a:effectLst/>
                <a:latin typeface="Georgia" panose="02040502050405020303" pitchFamily="18" charset="0"/>
              </a:rPr>
              <a:t> in Florence and </a:t>
            </a:r>
            <a:r>
              <a:rPr lang="en-US" b="0" i="0" u="sng" dirty="0">
                <a:solidFill>
                  <a:schemeClr val="tx1"/>
                </a:solidFill>
                <a:effectLst/>
                <a:latin typeface="Georgia" panose="02040502050405020303" pitchFamily="18" charset="0"/>
                <a:hlinkClick r:id="rId10">
                  <a:extLst>
                    <a:ext uri="{A12FA001-AC4F-418D-AE19-62706E023703}">
                      <ahyp:hlinkClr xmlns:ahyp="http://schemas.microsoft.com/office/drawing/2018/hyperlinkcolor" val="tx"/>
                    </a:ext>
                  </a:extLst>
                </a:hlinkClick>
              </a:rPr>
              <a:t>Europe</a:t>
            </a:r>
            <a:r>
              <a:rPr lang="en-US" b="0" i="0" dirty="0">
                <a:solidFill>
                  <a:schemeClr val="tx1"/>
                </a:solidFill>
                <a:effectLst/>
                <a:latin typeface="Georgia" panose="02040502050405020303" pitchFamily="18" charset="0"/>
              </a:rPr>
              <a:t> and deprived the </a:t>
            </a:r>
            <a:r>
              <a:rPr lang="en-US" b="0" i="0" dirty="0" err="1">
                <a:solidFill>
                  <a:schemeClr val="tx1"/>
                </a:solidFill>
                <a:effectLst/>
                <a:latin typeface="Georgia" panose="02040502050405020303" pitchFamily="18" charset="0"/>
              </a:rPr>
              <a:t>Bardi</a:t>
            </a:r>
            <a:r>
              <a:rPr lang="en-US" b="0" i="0" dirty="0">
                <a:solidFill>
                  <a:schemeClr val="tx1"/>
                </a:solidFill>
                <a:effectLst/>
                <a:latin typeface="Georgia" panose="02040502050405020303" pitchFamily="18" charset="0"/>
              </a:rPr>
              <a:t> of their political power.</a:t>
            </a:r>
          </a:p>
          <a:p>
            <a:endParaRPr lang="en-US" dirty="0">
              <a:latin typeface="Calibri" charset="0"/>
              <a:ea typeface="ＭＳ Ｐゴシック" charset="0"/>
            </a:endParaRPr>
          </a:p>
        </p:txBody>
      </p:sp>
    </p:spTree>
    <p:extLst>
      <p:ext uri="{BB962C8B-B14F-4D97-AF65-F5344CB8AC3E}">
        <p14:creationId xmlns:p14="http://schemas.microsoft.com/office/powerpoint/2010/main" val="228506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2"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ＭＳ Ｐゴシック" charset="0"/>
            </a:endParaRPr>
          </a:p>
        </p:txBody>
      </p:sp>
    </p:spTree>
    <p:extLst>
      <p:ext uri="{BB962C8B-B14F-4D97-AF65-F5344CB8AC3E}">
        <p14:creationId xmlns:p14="http://schemas.microsoft.com/office/powerpoint/2010/main" val="2127072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F25CC9-F9F6-439E-AF74-9524459F623C}" type="slidenum">
              <a:rPr lang="en-US" smtClean="0"/>
              <a:t>10</a:t>
            </a:fld>
            <a:endParaRPr lang="en-US"/>
          </a:p>
        </p:txBody>
      </p:sp>
    </p:spTree>
    <p:extLst>
      <p:ext uri="{BB962C8B-B14F-4D97-AF65-F5344CB8AC3E}">
        <p14:creationId xmlns:p14="http://schemas.microsoft.com/office/powerpoint/2010/main" val="422352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5538"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ＭＳ Ｐゴシック" charset="0"/>
            </a:endParaRPr>
          </a:p>
        </p:txBody>
      </p:sp>
    </p:spTree>
    <p:extLst>
      <p:ext uri="{BB962C8B-B14F-4D97-AF65-F5344CB8AC3E}">
        <p14:creationId xmlns:p14="http://schemas.microsoft.com/office/powerpoint/2010/main" val="2355637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F25CC9-F9F6-439E-AF74-9524459F623C}" type="slidenum">
              <a:rPr lang="en-US" smtClean="0"/>
              <a:t>12</a:t>
            </a:fld>
            <a:endParaRPr lang="en-US"/>
          </a:p>
        </p:txBody>
      </p:sp>
    </p:spTree>
    <p:extLst>
      <p:ext uri="{BB962C8B-B14F-4D97-AF65-F5344CB8AC3E}">
        <p14:creationId xmlns:p14="http://schemas.microsoft.com/office/powerpoint/2010/main" val="3333585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6662E-FAF4-44BC-88B5-85A7CBFB6D30}" type="datetime1">
              <a:rPr lang="en-US" smtClean="0"/>
              <a:pPr/>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831824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E0CF6C-748E-4B7A-BC8B-3011EF78ED13}" type="datetime1">
              <a:rPr lang="en-US" smtClean="0"/>
              <a:pPr/>
              <a:t>9/2/2023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88811102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E0CF6C-748E-4B7A-BC8B-3011EF78ED13}" type="datetime1">
              <a:rPr lang="en-US" smtClean="0"/>
              <a:pPr/>
              <a:t>9/2/2023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61727423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E0CF6C-748E-4B7A-BC8B-3011EF78ED13}" type="datetime1">
              <a:rPr lang="en-US" smtClean="0"/>
              <a:pPr/>
              <a:t>9/2/2023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270880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E0CF6C-748E-4B7A-BC8B-3011EF78ED13}" type="datetime1">
              <a:rPr lang="en-US" smtClean="0"/>
              <a:pPr/>
              <a:t>9/2/2023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49989686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7E0CF6C-748E-4B7A-BC8B-3011EF78ED13}" type="datetime1">
              <a:rPr lang="en-US" smtClean="0"/>
              <a:pPr/>
              <a:t>9/2/2023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0127045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7E0CF6C-748E-4B7A-BC8B-3011EF78ED13}" type="datetime1">
              <a:rPr lang="en-US" smtClean="0"/>
              <a:pPr/>
              <a:t>9/2/2023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4804092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59632-1575-4E14-B53B-3DC3D5ED3947}" type="datetime1">
              <a:rPr lang="en-US" smtClean="0"/>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36349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A6868-2568-4CC9-B302-F37117B01A6E}" type="datetime1">
              <a:rPr lang="en-US" smtClean="0"/>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07614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55F08A-1E71-4B2B-BB49-E743F2903911}" type="datetime1">
              <a:rPr lang="en-US" smtClean="0"/>
              <a:t>9/2/2023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08698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17D9E-721A-44BB-8863-9873FE64DA75}" type="datetime1">
              <a:rPr lang="en-US" smtClean="0"/>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10879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31DA2F-80B8-49CF-99FB-5ABCA53A607A}" type="datetime1">
              <a:rPr lang="en-US" smtClean="0"/>
              <a:t>9/2/2023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01886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852172-E6C9-4B6C-929A-A9DE3837BBF1}" type="datetime1">
              <a:rPr lang="en-US" smtClean="0"/>
              <a:t>9/2/2023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20152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B41CFF-90C9-47B3-9DA1-F2BF8D839F7E}" type="datetime1">
              <a:rPr lang="en-US" smtClean="0"/>
              <a:t>9/2/2023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14651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048FA-06AB-4884-A69B-986B96E68A24}" type="datetime1">
              <a:rPr lang="en-US" smtClean="0"/>
              <a:t>9/2/2023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10829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DB7ABA-0172-4F9C-889D-567164F66BCD}" type="datetime1">
              <a:rPr lang="en-US" smtClean="0"/>
              <a:t>9/2/2023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42368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AC6A5B-8AE7-4A41-B5A7-9ADC6686DC18}" type="datetime1">
              <a:rPr lang="en-US" smtClean="0"/>
              <a:t>9/2/2023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552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7E0CF6C-748E-4B7A-BC8B-3011EF78ED13}" type="datetime1">
              <a:rPr lang="en-US" smtClean="0"/>
              <a:pPr/>
              <a:t>9/2/2023</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7391052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ink and blue clouds">
            <a:extLst>
              <a:ext uri="{FF2B5EF4-FFF2-40B4-BE49-F238E27FC236}">
                <a16:creationId xmlns:a16="http://schemas.microsoft.com/office/drawing/2014/main" id="{FAB20501-F0ED-8278-823F-02A9E242FCD8}"/>
              </a:ext>
            </a:extLst>
          </p:cNvPr>
          <p:cNvPicPr>
            <a:picLocks noChangeAspect="1"/>
          </p:cNvPicPr>
          <p:nvPr/>
        </p:nvPicPr>
        <p:blipFill rotWithShape="1">
          <a:blip r:embed="rId2">
            <a:alphaModFix amt="70000"/>
          </a:blip>
          <a:srcRect t="14118" r="-1" b="-1"/>
          <a:stretch/>
        </p:blipFill>
        <p:spPr>
          <a:xfrm>
            <a:off x="20" y="10"/>
            <a:ext cx="12188932" cy="6856614"/>
          </a:xfrm>
          <a:prstGeom prst="rect">
            <a:avLst/>
          </a:prstGeom>
        </p:spPr>
      </p:pic>
      <p:sp>
        <p:nvSpPr>
          <p:cNvPr id="2" name="Title 1">
            <a:extLst>
              <a:ext uri="{FF2B5EF4-FFF2-40B4-BE49-F238E27FC236}">
                <a16:creationId xmlns:a16="http://schemas.microsoft.com/office/drawing/2014/main" id="{ACF60A56-FD86-5FEA-5173-BC5734D514B2}"/>
              </a:ext>
            </a:extLst>
          </p:cNvPr>
          <p:cNvSpPr>
            <a:spLocks noGrp="1"/>
          </p:cNvSpPr>
          <p:nvPr>
            <p:ph type="ctrTitle"/>
          </p:nvPr>
        </p:nvSpPr>
        <p:spPr>
          <a:xfrm>
            <a:off x="996275" y="744909"/>
            <a:ext cx="10190071" cy="3145855"/>
          </a:xfrm>
        </p:spPr>
        <p:txBody>
          <a:bodyPr anchor="b">
            <a:normAutofit/>
          </a:bodyPr>
          <a:lstStyle/>
          <a:p>
            <a:r>
              <a:rPr lang="en-US" sz="5200" dirty="0">
                <a:solidFill>
                  <a:srgbClr val="FFFFFF"/>
                </a:solidFill>
              </a:rPr>
              <a:t>European Society in the Age of the Renaissance</a:t>
            </a:r>
          </a:p>
        </p:txBody>
      </p:sp>
      <p:sp>
        <p:nvSpPr>
          <p:cNvPr id="3" name="Subtitle 2">
            <a:extLst>
              <a:ext uri="{FF2B5EF4-FFF2-40B4-BE49-F238E27FC236}">
                <a16:creationId xmlns:a16="http://schemas.microsoft.com/office/drawing/2014/main" id="{4633F0C4-B531-2591-04BD-E00FDAC4F7C6}"/>
              </a:ext>
            </a:extLst>
          </p:cNvPr>
          <p:cNvSpPr>
            <a:spLocks noGrp="1"/>
          </p:cNvSpPr>
          <p:nvPr>
            <p:ph type="subTitle" idx="1"/>
          </p:nvPr>
        </p:nvSpPr>
        <p:spPr>
          <a:xfrm>
            <a:off x="1218708" y="4069780"/>
            <a:ext cx="9781327" cy="2056617"/>
          </a:xfrm>
        </p:spPr>
        <p:txBody>
          <a:bodyPr anchor="t">
            <a:normAutofit/>
          </a:bodyPr>
          <a:lstStyle/>
          <a:p>
            <a:r>
              <a:rPr lang="en-US" sz="2200" dirty="0">
                <a:solidFill>
                  <a:srgbClr val="FFFFFF"/>
                </a:solidFill>
              </a:rPr>
              <a:t>1350-1550</a:t>
            </a:r>
          </a:p>
        </p:txBody>
      </p:sp>
    </p:spTree>
    <p:extLst>
      <p:ext uri="{BB962C8B-B14F-4D97-AF65-F5344CB8AC3E}">
        <p14:creationId xmlns:p14="http://schemas.microsoft.com/office/powerpoint/2010/main" val="725303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8DF7-2482-AFFC-B26D-611AA3866288}"/>
              </a:ext>
            </a:extLst>
          </p:cNvPr>
          <p:cNvSpPr>
            <a:spLocks noGrp="1"/>
          </p:cNvSpPr>
          <p:nvPr>
            <p:ph type="title"/>
          </p:nvPr>
        </p:nvSpPr>
        <p:spPr/>
        <p:txBody>
          <a:bodyPr/>
          <a:lstStyle/>
          <a:p>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Wealth and Power in Renaissance Italy</a:t>
            </a:r>
            <a:endParaRPr lang="en-US" dirty="0"/>
          </a:p>
        </p:txBody>
      </p:sp>
      <p:sp>
        <p:nvSpPr>
          <p:cNvPr id="3" name="Content Placeholder 2">
            <a:extLst>
              <a:ext uri="{FF2B5EF4-FFF2-40B4-BE49-F238E27FC236}">
                <a16:creationId xmlns:a16="http://schemas.microsoft.com/office/drawing/2014/main" id="{762141C1-376D-84D7-44C3-45DE26EFF2CC}"/>
              </a:ext>
            </a:extLst>
          </p:cNvPr>
          <p:cNvSpPr>
            <a:spLocks noGrp="1"/>
          </p:cNvSpPr>
          <p:nvPr>
            <p:ph idx="1"/>
          </p:nvPr>
        </p:nvSpPr>
        <p:spPr>
          <a:xfrm>
            <a:off x="-17230" y="1707511"/>
            <a:ext cx="5354001" cy="4058751"/>
          </a:xfrm>
        </p:spPr>
        <p:txBody>
          <a:bodyPr>
            <a:normAutofit/>
          </a:bodyPr>
          <a:lstStyle/>
          <a:p>
            <a:r>
              <a:rPr lang="en-US" sz="3200" dirty="0">
                <a:effectLst/>
                <a:latin typeface="Times New Roman" panose="02020603050405020304" pitchFamily="18" charset="0"/>
                <a:ea typeface="Times New Roman" panose="02020603050405020304" pitchFamily="18" charset="0"/>
              </a:rPr>
              <a:t>City-States and the Balance of Power</a:t>
            </a:r>
          </a:p>
          <a:p>
            <a:pPr lvl="1"/>
            <a:r>
              <a:rPr lang="en-US" sz="3200" dirty="0">
                <a:effectLst/>
                <a:latin typeface="Times New Roman" panose="02020603050405020304" pitchFamily="18" charset="0"/>
                <a:ea typeface="Times New Roman" panose="02020603050405020304" pitchFamily="18" charset="0"/>
              </a:rPr>
              <a:t>Five Major Powers </a:t>
            </a:r>
          </a:p>
          <a:p>
            <a:pPr lvl="1"/>
            <a:r>
              <a:rPr lang="en-US" sz="3200" dirty="0">
                <a:effectLst/>
                <a:latin typeface="Times New Roman" panose="02020603050405020304" pitchFamily="18" charset="0"/>
                <a:ea typeface="Times New Roman" panose="02020603050405020304" pitchFamily="18" charset="0"/>
              </a:rPr>
              <a:t>Competition and Diplomacy </a:t>
            </a:r>
          </a:p>
          <a:p>
            <a:pPr lvl="1"/>
            <a:r>
              <a:rPr lang="en-US" sz="3200" dirty="0">
                <a:effectLst/>
                <a:latin typeface="Times New Roman" panose="02020603050405020304" pitchFamily="18" charset="0"/>
                <a:ea typeface="Times New Roman" panose="02020603050405020304" pitchFamily="18" charset="0"/>
              </a:rPr>
              <a:t>The French Invasion and Savonarola</a:t>
            </a:r>
            <a:endParaRPr lang="en-US" sz="3200" dirty="0"/>
          </a:p>
        </p:txBody>
      </p:sp>
      <p:pic>
        <p:nvPicPr>
          <p:cNvPr id="2050" name="Picture 2" descr="#137 Renaissance Italy, 1350-1600">
            <a:extLst>
              <a:ext uri="{FF2B5EF4-FFF2-40B4-BE49-F238E27FC236}">
                <a16:creationId xmlns:a16="http://schemas.microsoft.com/office/drawing/2014/main" id="{9A108B3C-382F-FD10-54E7-904485263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5231" y="1480298"/>
            <a:ext cx="4256117" cy="5053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164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normAutofit fontScale="90000"/>
          </a:bodyPr>
          <a:lstStyle/>
          <a:p>
            <a:pPr algn="l" eaLnBrk="1" hangingPunct="1"/>
            <a:r>
              <a:rPr lang="en-US" sz="2400" dirty="0">
                <a:latin typeface="Arial" charset="0"/>
                <a:ea typeface="ＭＳ Ｐゴシック" charset="0"/>
                <a:cs typeface="ＭＳ Ｐゴシック" charset="0"/>
              </a:rPr>
              <a:t>			Poetry: </a:t>
            </a:r>
            <a:br>
              <a:rPr lang="en-US" sz="2400" dirty="0">
                <a:latin typeface="Arial" charset="0"/>
                <a:ea typeface="ＭＳ Ｐゴシック" charset="0"/>
                <a:cs typeface="ＭＳ Ｐゴシック" charset="0"/>
              </a:rPr>
            </a:br>
            <a:br>
              <a:rPr lang="en-US" sz="2400" dirty="0">
                <a:latin typeface="Arial" charset="0"/>
                <a:ea typeface="ＭＳ Ｐゴシック" charset="0"/>
                <a:cs typeface="ＭＳ Ｐゴシック" charset="0"/>
              </a:rPr>
            </a:br>
            <a:r>
              <a:rPr lang="ja-JP" altLang="en-US" sz="2400">
                <a:latin typeface="Arial" charset="0"/>
                <a:ea typeface="ＭＳ Ｐゴシック" charset="0"/>
                <a:cs typeface="ＭＳ Ｐゴシック" charset="0"/>
              </a:rPr>
              <a:t>“</a:t>
            </a:r>
            <a:r>
              <a:rPr lang="en-US" altLang="ja-JP" sz="2400" dirty="0">
                <a:latin typeface="Arial" charset="0"/>
                <a:ea typeface="ＭＳ Ｐゴシック" charset="0"/>
                <a:cs typeface="ＭＳ Ｐゴシック" charset="0"/>
              </a:rPr>
              <a:t>The ability to write Latin verse is  one of the essential</a:t>
            </a:r>
            <a:br>
              <a:rPr lang="en-US" altLang="ja-JP" sz="2400" dirty="0">
                <a:latin typeface="Arial" charset="0"/>
                <a:ea typeface="ＭＳ Ｐゴシック" charset="0"/>
                <a:cs typeface="ＭＳ Ｐゴシック" charset="0"/>
              </a:rPr>
            </a:br>
            <a:r>
              <a:rPr lang="en-US" altLang="ja-JP" sz="2400" dirty="0">
                <a:latin typeface="Arial" charset="0"/>
                <a:ea typeface="ＭＳ Ｐゴシック" charset="0"/>
                <a:cs typeface="ＭＳ Ｐゴシック" charset="0"/>
              </a:rPr>
              <a:t>marks of an educated  person</a:t>
            </a:r>
            <a:r>
              <a:rPr lang="ja-JP" altLang="en-US" sz="2400">
                <a:latin typeface="Arial" charset="0"/>
                <a:ea typeface="ＭＳ Ｐゴシック" charset="0"/>
                <a:cs typeface="ＭＳ Ｐゴシック" charset="0"/>
              </a:rPr>
              <a:t>”</a:t>
            </a:r>
            <a:r>
              <a:rPr lang="en-US" altLang="ja-JP" sz="2400" dirty="0">
                <a:latin typeface="Arial" charset="0"/>
                <a:ea typeface="ＭＳ Ｐゴシック" charset="0"/>
                <a:cs typeface="ＭＳ Ｐゴシック" charset="0"/>
              </a:rPr>
              <a:t> (Battista Guarino)</a:t>
            </a:r>
            <a:endParaRPr lang="en-US" sz="2400" dirty="0">
              <a:latin typeface="Arial" charset="0"/>
              <a:ea typeface="ＭＳ Ｐゴシック" charset="0"/>
              <a:cs typeface="ＭＳ Ｐゴシック" charset="0"/>
            </a:endParaRPr>
          </a:p>
        </p:txBody>
      </p:sp>
      <p:sp>
        <p:nvSpPr>
          <p:cNvPr id="70658" name="Rectangle 3"/>
          <p:cNvSpPr>
            <a:spLocks noGrp="1" noChangeArrowheads="1"/>
          </p:cNvSpPr>
          <p:nvPr>
            <p:ph type="body" idx="1"/>
          </p:nvPr>
        </p:nvSpPr>
        <p:spPr>
          <a:xfrm>
            <a:off x="913795" y="1732449"/>
            <a:ext cx="10353762" cy="4515951"/>
          </a:xfrm>
        </p:spPr>
        <p:txBody>
          <a:bodyPr>
            <a:normAutofit/>
          </a:bodyPr>
          <a:lstStyle/>
          <a:p>
            <a:pPr marL="0" indent="0">
              <a:buNone/>
              <a:defRPr/>
            </a:pPr>
            <a:endParaRPr lang="en-US" sz="2400" dirty="0">
              <a:latin typeface="Arial" charset="0"/>
              <a:ea typeface="ＭＳ Ｐゴシック" charset="0"/>
              <a:cs typeface="ＭＳ Ｐゴシック" charset="0"/>
            </a:endParaRPr>
          </a:p>
          <a:p>
            <a:pPr marL="0" indent="0">
              <a:buNone/>
              <a:defRPr/>
            </a:pPr>
            <a:r>
              <a:rPr lang="en-US" sz="2400" dirty="0">
                <a:latin typeface="Arial" charset="0"/>
                <a:ea typeface="ＭＳ Ｐゴシック" charset="0"/>
                <a:cs typeface="ＭＳ Ｐゴシック" charset="0"/>
              </a:rPr>
              <a:t>Major poets of  Rome and Greece held an important place in the humanity syllabus</a:t>
            </a:r>
          </a:p>
          <a:p>
            <a:pPr eaLnBrk="1" hangingPunct="1">
              <a:defRPr/>
            </a:pPr>
            <a:endParaRPr lang="en-US" sz="2400" dirty="0">
              <a:latin typeface="Arial" charset="0"/>
              <a:ea typeface="ＭＳ Ｐゴシック" charset="0"/>
              <a:cs typeface="ＭＳ Ｐゴシック" charset="0"/>
            </a:endParaRPr>
          </a:p>
          <a:p>
            <a:pPr marL="0" indent="0">
              <a:buNone/>
              <a:defRPr/>
            </a:pPr>
            <a:r>
              <a:rPr lang="en-US" sz="2400" dirty="0">
                <a:latin typeface="Arial" charset="0"/>
                <a:ea typeface="ＭＳ Ｐゴシック" charset="0"/>
                <a:cs typeface="ＭＳ Ｐゴシック" charset="0"/>
              </a:rPr>
              <a:t>Homer, Virgil Horace, Seneca Ovid</a:t>
            </a:r>
          </a:p>
          <a:p>
            <a:pPr eaLnBrk="1" hangingPunct="1">
              <a:defRPr/>
            </a:pPr>
            <a:endParaRPr lang="en-US" sz="2400" dirty="0">
              <a:latin typeface="Arial" charset="0"/>
              <a:ea typeface="ＭＳ Ｐゴシック" charset="0"/>
              <a:cs typeface="ＭＳ Ｐゴシック" charset="0"/>
            </a:endParaRPr>
          </a:p>
          <a:p>
            <a:pPr eaLnBrk="1" hangingPunct="1">
              <a:defRPr/>
            </a:pPr>
            <a:endParaRPr lang="en-US" sz="2400" dirty="0">
              <a:latin typeface="Arial" charset="0"/>
              <a:ea typeface="ＭＳ Ｐゴシック" charset="0"/>
              <a:cs typeface="ＭＳ Ｐゴシック" charset="0"/>
            </a:endParaRPr>
          </a:p>
          <a:p>
            <a:pPr marL="0" indent="0">
              <a:buNone/>
              <a:defRPr/>
            </a:pPr>
            <a:r>
              <a:rPr lang="en-US" sz="2400" dirty="0">
                <a:latin typeface="Arial" charset="0"/>
                <a:ea typeface="ＭＳ Ｐゴシック" charset="0"/>
                <a:cs typeface="ＭＳ Ｐゴシック" charset="0"/>
              </a:rPr>
              <a:t>The humanists loved Dante despite  his work in the vernacular: Christian literature was not enough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3275-9ED1-CFD4-6E16-C2E815C60CF1}"/>
              </a:ext>
            </a:extLst>
          </p:cNvPr>
          <p:cNvSpPr>
            <a:spLocks noGrp="1"/>
          </p:cNvSpPr>
          <p:nvPr>
            <p:ph type="title"/>
          </p:nvPr>
        </p:nvSpPr>
        <p:spPr/>
        <p:txBody>
          <a:bodyPr/>
          <a:lstStyle/>
          <a:p>
            <a:r>
              <a:rPr lang="en-US" dirty="0"/>
              <a:t>Intellectual Change</a:t>
            </a:r>
          </a:p>
        </p:txBody>
      </p:sp>
      <p:sp>
        <p:nvSpPr>
          <p:cNvPr id="3" name="Content Placeholder 2">
            <a:extLst>
              <a:ext uri="{FF2B5EF4-FFF2-40B4-BE49-F238E27FC236}">
                <a16:creationId xmlns:a16="http://schemas.microsoft.com/office/drawing/2014/main" id="{659473E3-5031-F725-3FF7-686C49E5F2BB}"/>
              </a:ext>
            </a:extLst>
          </p:cNvPr>
          <p:cNvSpPr>
            <a:spLocks noGrp="1"/>
          </p:cNvSpPr>
          <p:nvPr>
            <p:ph idx="1"/>
          </p:nvPr>
        </p:nvSpPr>
        <p:spPr>
          <a:xfrm>
            <a:off x="473220" y="1458129"/>
            <a:ext cx="10353762" cy="5203928"/>
          </a:xfrm>
        </p:spPr>
        <p:txBody>
          <a:bodyPr/>
          <a:lstStyle/>
          <a:p>
            <a:r>
              <a:rPr lang="en-US" sz="2400" dirty="0"/>
              <a:t>What new ideas were associated with the renaissance?</a:t>
            </a:r>
          </a:p>
          <a:p>
            <a:r>
              <a:rPr lang="en-US" sz="2400" dirty="0"/>
              <a:t>Humanism</a:t>
            </a:r>
          </a:p>
          <a:p>
            <a:pPr lvl="1"/>
            <a:r>
              <a:rPr lang="en-US" sz="2400" dirty="0"/>
              <a:t>Petrarch 1304-1374</a:t>
            </a:r>
          </a:p>
          <a:p>
            <a:pPr lvl="1"/>
            <a:r>
              <a:rPr lang="en-US" sz="2400" dirty="0"/>
              <a:t>Cicero  and Plato</a:t>
            </a:r>
          </a:p>
          <a:p>
            <a:pPr lvl="1"/>
            <a:r>
              <a:rPr lang="en-US" sz="2400" dirty="0"/>
              <a:t>Virtu</a:t>
            </a:r>
          </a:p>
          <a:p>
            <a:pPr lvl="1"/>
            <a:r>
              <a:rPr lang="en-US" sz="2400" dirty="0"/>
              <a:t>Leon Battista Alberti</a:t>
            </a:r>
          </a:p>
          <a:p>
            <a:r>
              <a:rPr lang="en-US" sz="2400" dirty="0"/>
              <a:t>Education</a:t>
            </a:r>
          </a:p>
          <a:p>
            <a:pPr lvl="1"/>
            <a:r>
              <a:rPr lang="en-US" sz="2400" dirty="0"/>
              <a:t>Humanist Schools</a:t>
            </a:r>
          </a:p>
          <a:p>
            <a:pPr lvl="1"/>
            <a:r>
              <a:rPr lang="en-US" sz="2400" dirty="0"/>
              <a:t>Education for Women</a:t>
            </a:r>
          </a:p>
          <a:p>
            <a:pPr lvl="1"/>
            <a:r>
              <a:rPr lang="en-US" sz="2400" dirty="0"/>
              <a:t>Baldassare Castiglione’s </a:t>
            </a:r>
            <a:r>
              <a:rPr lang="en-US" sz="2400" i="1" dirty="0"/>
              <a:t>The Courtier </a:t>
            </a:r>
            <a:r>
              <a:rPr lang="en-US" sz="2400" dirty="0"/>
              <a:t>(1528)</a:t>
            </a:r>
          </a:p>
          <a:p>
            <a:endParaRPr lang="en-US" dirty="0"/>
          </a:p>
          <a:p>
            <a:endParaRPr lang="en-US" dirty="0"/>
          </a:p>
        </p:txBody>
      </p:sp>
      <p:pic>
        <p:nvPicPr>
          <p:cNvPr id="4" name="Picture 2">
            <a:extLst>
              <a:ext uri="{FF2B5EF4-FFF2-40B4-BE49-F238E27FC236}">
                <a16:creationId xmlns:a16="http://schemas.microsoft.com/office/drawing/2014/main" id="{0BEA3449-B46D-1B4C-94A7-F195193E58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8707" y="1580050"/>
            <a:ext cx="3019425" cy="4733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Tree>
    <p:extLst>
      <p:ext uri="{BB962C8B-B14F-4D97-AF65-F5344CB8AC3E}">
        <p14:creationId xmlns:p14="http://schemas.microsoft.com/office/powerpoint/2010/main" val="2949945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sz="2800" dirty="0">
                <a:latin typeface="Arial" charset="0"/>
                <a:ea typeface="ＭＳ Ｐゴシック" charset="0"/>
                <a:cs typeface="ＭＳ Ｐゴシック" charset="0"/>
              </a:rPr>
              <a:t>Petrarch (1304-1374) : </a:t>
            </a:r>
            <a:br>
              <a:rPr lang="en-US" sz="2800" dirty="0">
                <a:latin typeface="Arial" charset="0"/>
                <a:ea typeface="ＭＳ Ｐゴシック" charset="0"/>
                <a:cs typeface="ＭＳ Ｐゴシック" charset="0"/>
              </a:rPr>
            </a:br>
            <a:r>
              <a:rPr lang="ja-JP" altLang="en-US" sz="2800">
                <a:latin typeface="Arial" charset="0"/>
                <a:ea typeface="ＭＳ Ｐゴシック" charset="0"/>
                <a:cs typeface="ＭＳ Ｐゴシック" charset="0"/>
              </a:rPr>
              <a:t>“</a:t>
            </a:r>
            <a:r>
              <a:rPr lang="en-US" altLang="ja-JP" sz="2800" dirty="0">
                <a:latin typeface="Arial" charset="0"/>
                <a:ea typeface="ＭＳ Ｐゴシック" charset="0"/>
                <a:cs typeface="ＭＳ Ｐゴシック" charset="0"/>
              </a:rPr>
              <a:t>Father of the Renaissance</a:t>
            </a:r>
            <a:r>
              <a:rPr lang="ja-JP" altLang="en-US" sz="2800">
                <a:latin typeface="Arial" charset="0"/>
                <a:ea typeface="ＭＳ Ｐゴシック" charset="0"/>
                <a:cs typeface="ＭＳ Ｐゴシック" charset="0"/>
              </a:rPr>
              <a:t>”</a:t>
            </a:r>
            <a:endParaRPr lang="en-US" sz="2800" dirty="0">
              <a:latin typeface="Arial" charset="0"/>
              <a:ea typeface="ＭＳ Ｐゴシック" charset="0"/>
              <a:cs typeface="ＭＳ Ｐゴシック" charset="0"/>
            </a:endParaRPr>
          </a:p>
        </p:txBody>
      </p:sp>
      <p:sp>
        <p:nvSpPr>
          <p:cNvPr id="68610" name="Content Placeholder 2"/>
          <p:cNvSpPr>
            <a:spLocks noGrp="1"/>
          </p:cNvSpPr>
          <p:nvPr>
            <p:ph idx="1"/>
          </p:nvPr>
        </p:nvSpPr>
        <p:spPr>
          <a:xfrm>
            <a:off x="4495800" y="1981199"/>
            <a:ext cx="5486400" cy="4641669"/>
          </a:xfrm>
        </p:spPr>
        <p:txBody>
          <a:bodyPr/>
          <a:lstStyle/>
          <a:p>
            <a:pPr lvl="2"/>
            <a:r>
              <a:rPr lang="en-US" sz="2400" dirty="0">
                <a:latin typeface="Arial" charset="0"/>
                <a:ea typeface="ＭＳ Ｐゴシック" charset="0"/>
              </a:rPr>
              <a:t>Skeptic &amp; critic </a:t>
            </a:r>
          </a:p>
          <a:p>
            <a:pPr lvl="2"/>
            <a:endParaRPr lang="en-US" sz="2400" dirty="0">
              <a:latin typeface="Arial" charset="0"/>
              <a:ea typeface="ＭＳ Ｐゴシック" charset="0"/>
            </a:endParaRPr>
          </a:p>
          <a:p>
            <a:pPr lvl="2"/>
            <a:r>
              <a:rPr lang="en-US" sz="2400" dirty="0">
                <a:latin typeface="Arial" charset="0"/>
                <a:ea typeface="ＭＳ Ｐゴシック" charset="0"/>
              </a:rPr>
              <a:t>Antiquity provided the more effective and praiseworthy models for human behavior</a:t>
            </a:r>
          </a:p>
          <a:p>
            <a:pPr lvl="2"/>
            <a:endParaRPr lang="en-US" sz="2400" dirty="0">
              <a:latin typeface="Arial" charset="0"/>
              <a:ea typeface="ＭＳ Ｐゴシック" charset="0"/>
            </a:endParaRPr>
          </a:p>
          <a:p>
            <a:pPr lvl="2"/>
            <a:r>
              <a:rPr lang="en-US" sz="2400" dirty="0">
                <a:latin typeface="Arial" charset="0"/>
                <a:ea typeface="ＭＳ Ｐゴシック" charset="0"/>
              </a:rPr>
              <a:t>Bring to light ancient texts and study the great writings of the classical world</a:t>
            </a:r>
          </a:p>
          <a:p>
            <a:endParaRPr lang="en-US" dirty="0">
              <a:latin typeface="Arial" charset="0"/>
              <a:ea typeface="ＭＳ Ｐゴシック" charset="0"/>
              <a:cs typeface="ＭＳ Ｐゴシック" charset="0"/>
            </a:endParaRPr>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1981200"/>
            <a:ext cx="2889250"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182880" y="457200"/>
            <a:ext cx="11826240" cy="609600"/>
          </a:xfrm>
        </p:spPr>
        <p:txBody>
          <a:bodyPr>
            <a:normAutofit fontScale="90000"/>
          </a:bodyPr>
          <a:lstStyle/>
          <a:p>
            <a:pPr marL="342900" indent="-342900"/>
            <a:r>
              <a:rPr lang="en-US" sz="4400" dirty="0">
                <a:latin typeface="Arial" charset="0"/>
                <a:ea typeface="ＭＳ Ｐゴシック" charset="0"/>
                <a:cs typeface="ＭＳ Ｐゴシック" charset="0"/>
              </a:rPr>
              <a:t>Baldassare Castiglione’s </a:t>
            </a:r>
            <a:r>
              <a:rPr lang="en-US" sz="4400" i="1" u="sng" dirty="0">
                <a:latin typeface="Arial" charset="0"/>
                <a:ea typeface="ＭＳ Ｐゴシック" charset="0"/>
                <a:cs typeface="ＭＳ Ｐゴシック" charset="0"/>
              </a:rPr>
              <a:t>The Courtier</a:t>
            </a:r>
            <a:r>
              <a:rPr lang="en-US" sz="4400" i="1" dirty="0">
                <a:latin typeface="Arial" charset="0"/>
                <a:ea typeface="ＭＳ Ｐゴシック" charset="0"/>
                <a:cs typeface="ＭＳ Ｐゴシック" charset="0"/>
              </a:rPr>
              <a:t> </a:t>
            </a:r>
            <a:r>
              <a:rPr lang="en-US" sz="4400" dirty="0">
                <a:latin typeface="Arial" charset="0"/>
                <a:ea typeface="ＭＳ Ｐゴシック" charset="0"/>
                <a:cs typeface="ＭＳ Ｐゴシック" charset="0"/>
              </a:rPr>
              <a:t>(1508)</a:t>
            </a:r>
            <a:br>
              <a:rPr lang="en-US" sz="2400" dirty="0">
                <a:latin typeface="Arial" charset="0"/>
                <a:ea typeface="ＭＳ Ｐゴシック" charset="0"/>
                <a:cs typeface="ＭＳ Ｐゴシック" charset="0"/>
              </a:rPr>
            </a:br>
            <a:r>
              <a:rPr lang="en-US" sz="2400" dirty="0">
                <a:latin typeface="Arial" charset="0"/>
                <a:ea typeface="ＭＳ Ｐゴシック" charset="0"/>
                <a:cs typeface="ＭＳ Ｐゴシック" charset="0"/>
              </a:rPr>
              <a:t> </a:t>
            </a:r>
            <a:br>
              <a:rPr lang="en-US" sz="2400" dirty="0">
                <a:latin typeface="Arial" charset="0"/>
                <a:ea typeface="ＭＳ Ｐゴシック" charset="0"/>
                <a:cs typeface="ＭＳ Ｐゴシック" charset="0"/>
              </a:rPr>
            </a:br>
            <a:endParaRPr lang="en-US" sz="2400" dirty="0">
              <a:latin typeface="Arial" charset="0"/>
              <a:ea typeface="ＭＳ Ｐゴシック" charset="0"/>
              <a:cs typeface="ＭＳ Ｐゴシック" charset="0"/>
            </a:endParaRPr>
          </a:p>
        </p:txBody>
      </p:sp>
      <p:sp>
        <p:nvSpPr>
          <p:cNvPr id="74754" name="Content Placeholder 2"/>
          <p:cNvSpPr>
            <a:spLocks noGrp="1"/>
          </p:cNvSpPr>
          <p:nvPr>
            <p:ph idx="1"/>
          </p:nvPr>
        </p:nvSpPr>
        <p:spPr>
          <a:xfrm>
            <a:off x="182880" y="990599"/>
            <a:ext cx="6370320" cy="5645331"/>
          </a:xfrm>
        </p:spPr>
        <p:txBody>
          <a:bodyPr>
            <a:normAutofit/>
          </a:bodyPr>
          <a:lstStyle/>
          <a:p>
            <a:pPr marL="0" indent="0">
              <a:buNone/>
            </a:pPr>
            <a:r>
              <a:rPr lang="en-US" sz="2400" dirty="0">
                <a:latin typeface="Arial" charset="0"/>
                <a:ea typeface="ＭＳ Ｐゴシック" charset="0"/>
                <a:cs typeface="ＭＳ Ｐゴシック" charset="0"/>
              </a:rPr>
              <a:t>In the Middle Ages, the perfect gentleman had been a </a:t>
            </a:r>
          </a:p>
          <a:p>
            <a:pPr marL="0" indent="0">
              <a:buNone/>
            </a:pPr>
            <a:r>
              <a:rPr lang="en-US" sz="2400" dirty="0">
                <a:latin typeface="Arial" charset="0"/>
                <a:ea typeface="ＭＳ Ｐゴシック" charset="0"/>
                <a:cs typeface="ＭＳ Ｐゴシック" charset="0"/>
              </a:rPr>
              <a:t>chivalrous  knight who distinguished himself by his prowess on the battlefield. Castiglione's book changed that. Now the perfect gentleman had to have a classical education in Greek and Latin letters, as well. The humanist model of the ideal orator (whom Cicero called "the honest man"), on which </a:t>
            </a:r>
            <a:r>
              <a:rPr lang="en-US" sz="2400" i="1" dirty="0">
                <a:latin typeface="Arial" charset="0"/>
                <a:ea typeface="ＭＳ Ｐゴシック" charset="0"/>
                <a:cs typeface="ＭＳ Ｐゴシック" charset="0"/>
              </a:rPr>
              <a:t>The Courtier</a:t>
            </a:r>
            <a:r>
              <a:rPr lang="en-US" sz="2400" dirty="0">
                <a:latin typeface="Arial" charset="0"/>
                <a:ea typeface="ＭＳ Ｐゴシック" charset="0"/>
                <a:cs typeface="ＭＳ Ｐゴシック" charset="0"/>
              </a:rPr>
              <a:t> is based, prescribes for the orator an active political life of service to country, whether in war or peace. </a:t>
            </a:r>
          </a:p>
        </p:txBody>
      </p:sp>
      <p:pic>
        <p:nvPicPr>
          <p:cNvPr id="74755" name="Picture 3" descr="220px-Baldassare_Castiglione,_by_Raffaello_Sanzio,_from_C2RMF_retouch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1238" y="1539875"/>
            <a:ext cx="2794000" cy="347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normAutofit fontScale="90000"/>
          </a:bodyPr>
          <a:lstStyle/>
          <a:p>
            <a:r>
              <a:rPr lang="en-US" sz="4000" dirty="0"/>
              <a:t>Baldassare Castiglione’s </a:t>
            </a:r>
            <a:r>
              <a:rPr lang="en-US" sz="4000" i="1" dirty="0"/>
              <a:t>The Courtier </a:t>
            </a:r>
            <a:r>
              <a:rPr lang="en-US" sz="4000" dirty="0"/>
              <a:t>(1528)</a:t>
            </a:r>
            <a:br>
              <a:rPr lang="en-US" sz="4000" dirty="0"/>
            </a:br>
            <a:endParaRPr lang="en-US" dirty="0">
              <a:latin typeface="Arial" charset="0"/>
              <a:ea typeface="ＭＳ Ｐゴシック" charset="0"/>
              <a:cs typeface="ＭＳ Ｐゴシック" charset="0"/>
            </a:endParaRPr>
          </a:p>
        </p:txBody>
      </p:sp>
      <p:sp>
        <p:nvSpPr>
          <p:cNvPr id="76802" name="Content Placeholder 2"/>
          <p:cNvSpPr>
            <a:spLocks noGrp="1"/>
          </p:cNvSpPr>
          <p:nvPr>
            <p:ph idx="1"/>
          </p:nvPr>
        </p:nvSpPr>
        <p:spPr>
          <a:xfrm>
            <a:off x="209006" y="1905000"/>
            <a:ext cx="5810794" cy="4861560"/>
          </a:xfrm>
        </p:spPr>
        <p:txBody>
          <a:bodyPr>
            <a:noAutofit/>
          </a:bodyPr>
          <a:lstStyle/>
          <a:p>
            <a:pPr marL="0" indent="0">
              <a:buNone/>
            </a:pPr>
            <a:r>
              <a:rPr lang="en-US" sz="2400" i="1" dirty="0">
                <a:latin typeface="Arial" charset="0"/>
                <a:ea typeface="ＭＳ Ｐゴシック" charset="0"/>
                <a:cs typeface="ＭＳ Ｐゴシック" charset="0"/>
              </a:rPr>
              <a:t>The Book of the Courtier </a:t>
            </a:r>
            <a:r>
              <a:rPr lang="en-US" sz="2400" dirty="0">
                <a:latin typeface="Arial" charset="0"/>
                <a:ea typeface="ＭＳ Ｐゴシック" charset="0"/>
                <a:cs typeface="ＭＳ Ｐゴシック" charset="0"/>
              </a:rPr>
              <a:t>caught the "spirit of the times" and was speedily translated into Spanish, German, French, Polish, and English. One hundred and eight editions were published between 1528 and 1616 alone. Castiglione's depiction of how the ideal gentleman should be educated and behave remained, for better or for worse, the touchstone of behavior for all the upper classes of Europe for the next five centuries. </a:t>
            </a:r>
          </a:p>
        </p:txBody>
      </p:sp>
      <p:pic>
        <p:nvPicPr>
          <p:cNvPr id="2" name="Picture 1" descr="1067.mediu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8697" y="1905000"/>
            <a:ext cx="3289697" cy="417161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E8269-97FC-5104-8270-B3B466C273BE}"/>
              </a:ext>
            </a:extLst>
          </p:cNvPr>
          <p:cNvSpPr>
            <a:spLocks noGrp="1"/>
          </p:cNvSpPr>
          <p:nvPr>
            <p:ph type="title"/>
          </p:nvPr>
        </p:nvSpPr>
        <p:spPr/>
        <p:txBody>
          <a:bodyPr/>
          <a:lstStyle/>
          <a:p>
            <a:r>
              <a:rPr lang="en-US" dirty="0"/>
              <a:t>Intellectual Change</a:t>
            </a:r>
          </a:p>
        </p:txBody>
      </p:sp>
      <p:sp>
        <p:nvSpPr>
          <p:cNvPr id="3" name="Content Placeholder 2">
            <a:extLst>
              <a:ext uri="{FF2B5EF4-FFF2-40B4-BE49-F238E27FC236}">
                <a16:creationId xmlns:a16="http://schemas.microsoft.com/office/drawing/2014/main" id="{AADE4E6E-8E12-87D8-16EA-C0665A31A532}"/>
              </a:ext>
            </a:extLst>
          </p:cNvPr>
          <p:cNvSpPr>
            <a:spLocks noGrp="1"/>
          </p:cNvSpPr>
          <p:nvPr>
            <p:ph idx="1"/>
          </p:nvPr>
        </p:nvSpPr>
        <p:spPr>
          <a:xfrm>
            <a:off x="913795" y="1732449"/>
            <a:ext cx="6270776" cy="5007985"/>
          </a:xfrm>
        </p:spPr>
        <p:txBody>
          <a:bodyPr>
            <a:normAutofit/>
          </a:bodyPr>
          <a:lstStyle/>
          <a:p>
            <a:r>
              <a:rPr lang="en-US" sz="2400" dirty="0"/>
              <a:t>Political Thought</a:t>
            </a:r>
          </a:p>
          <a:p>
            <a:pPr lvl="1"/>
            <a:r>
              <a:rPr lang="en-US" sz="2400" dirty="0"/>
              <a:t>Civic humanism</a:t>
            </a:r>
          </a:p>
          <a:p>
            <a:pPr lvl="1"/>
            <a:r>
              <a:rPr lang="en-US" sz="2400" dirty="0"/>
              <a:t>Niccolò Machiavelli (1469-15270</a:t>
            </a:r>
          </a:p>
          <a:p>
            <a:pPr lvl="1"/>
            <a:r>
              <a:rPr lang="en-US" sz="2400" dirty="0"/>
              <a:t>Differences with Medieval Political Philosophy</a:t>
            </a:r>
          </a:p>
          <a:p>
            <a:r>
              <a:rPr lang="en-US" sz="2400" dirty="0"/>
              <a:t>Christian Humanism</a:t>
            </a:r>
          </a:p>
          <a:p>
            <a:pPr lvl="1"/>
            <a:r>
              <a:rPr lang="en-US" sz="2400" dirty="0"/>
              <a:t>Beliefs</a:t>
            </a:r>
          </a:p>
          <a:p>
            <a:pPr lvl="1"/>
            <a:r>
              <a:rPr lang="en-US" sz="2400" dirty="0"/>
              <a:t>Thomas More (1478-15350</a:t>
            </a:r>
          </a:p>
          <a:p>
            <a:pPr lvl="1"/>
            <a:r>
              <a:rPr lang="en-US" sz="2400" dirty="0"/>
              <a:t>Desiderius Erasmus</a:t>
            </a:r>
          </a:p>
          <a:p>
            <a:pPr marL="3690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3076" name="Picture 4" descr="API/Gamma-Rapho via Getty Images">
            <a:extLst>
              <a:ext uri="{FF2B5EF4-FFF2-40B4-BE49-F238E27FC236}">
                <a16:creationId xmlns:a16="http://schemas.microsoft.com/office/drawing/2014/main" id="{97D55959-EFF1-EB59-48AE-F138DD1A7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4834" y="1580050"/>
            <a:ext cx="3779430" cy="5007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276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0E199-C67E-4108-5424-2A8FE3129FFC}"/>
              </a:ext>
            </a:extLst>
          </p:cNvPr>
          <p:cNvSpPr>
            <a:spLocks noGrp="1"/>
          </p:cNvSpPr>
          <p:nvPr>
            <p:ph type="title"/>
          </p:nvPr>
        </p:nvSpPr>
        <p:spPr/>
        <p:txBody>
          <a:bodyPr/>
          <a:lstStyle/>
          <a:p>
            <a:r>
              <a:rPr lang="en-US" dirty="0"/>
              <a:t>Intellectual Change</a:t>
            </a:r>
          </a:p>
        </p:txBody>
      </p:sp>
      <p:sp>
        <p:nvSpPr>
          <p:cNvPr id="3" name="Content Placeholder 2">
            <a:extLst>
              <a:ext uri="{FF2B5EF4-FFF2-40B4-BE49-F238E27FC236}">
                <a16:creationId xmlns:a16="http://schemas.microsoft.com/office/drawing/2014/main" id="{56394DAF-0833-0503-41F3-D3B42D9E0A45}"/>
              </a:ext>
            </a:extLst>
          </p:cNvPr>
          <p:cNvSpPr>
            <a:spLocks noGrp="1"/>
          </p:cNvSpPr>
          <p:nvPr>
            <p:ph idx="1"/>
          </p:nvPr>
        </p:nvSpPr>
        <p:spPr>
          <a:xfrm>
            <a:off x="913795" y="1732449"/>
            <a:ext cx="5182205" cy="4058751"/>
          </a:xfrm>
        </p:spPr>
        <p:txBody>
          <a:bodyPr>
            <a:normAutofit/>
          </a:bodyPr>
          <a:lstStyle/>
          <a:p>
            <a:r>
              <a:rPr lang="en-US" sz="3600" dirty="0"/>
              <a:t>The Printed Word</a:t>
            </a:r>
          </a:p>
          <a:p>
            <a:pPr lvl="1"/>
            <a:r>
              <a:rPr lang="en-US" sz="3600" dirty="0"/>
              <a:t>Printing press</a:t>
            </a:r>
          </a:p>
          <a:p>
            <a:pPr lvl="1"/>
            <a:r>
              <a:rPr lang="en-US" sz="3600" dirty="0"/>
              <a:t>Expanded Market for Reading</a:t>
            </a:r>
          </a:p>
          <a:p>
            <a:pPr lvl="1"/>
            <a:r>
              <a:rPr lang="en-US" sz="3600" dirty="0"/>
              <a:t>Impact</a:t>
            </a:r>
          </a:p>
        </p:txBody>
      </p:sp>
      <p:pic>
        <p:nvPicPr>
          <p:cNvPr id="4098" name="Picture 2" descr="Johannes Gutenberg | Printing Press, Inventions, Facts, Accomplishments, &amp;  Biography | Britannica">
            <a:extLst>
              <a:ext uri="{FF2B5EF4-FFF2-40B4-BE49-F238E27FC236}">
                <a16:creationId xmlns:a16="http://schemas.microsoft.com/office/drawing/2014/main" id="{50D1FDB1-03FD-EB6C-697E-E818BE5F7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81497"/>
            <a:ext cx="5740400" cy="3708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137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CC342-7475-FE0F-35DC-68CB16E45AA8}"/>
              </a:ext>
            </a:extLst>
          </p:cNvPr>
          <p:cNvSpPr>
            <a:spLocks noGrp="1"/>
          </p:cNvSpPr>
          <p:nvPr>
            <p:ph type="title"/>
          </p:nvPr>
        </p:nvSpPr>
        <p:spPr/>
        <p:txBody>
          <a:bodyPr/>
          <a:lstStyle/>
          <a:p>
            <a:r>
              <a:rPr lang="en-US" dirty="0"/>
              <a:t>Art and the Artist</a:t>
            </a:r>
          </a:p>
        </p:txBody>
      </p:sp>
      <p:sp>
        <p:nvSpPr>
          <p:cNvPr id="3" name="Content Placeholder 2">
            <a:extLst>
              <a:ext uri="{FF2B5EF4-FFF2-40B4-BE49-F238E27FC236}">
                <a16:creationId xmlns:a16="http://schemas.microsoft.com/office/drawing/2014/main" id="{5C756BEB-B89C-5BA6-C473-F9B9BB9A511F}"/>
              </a:ext>
            </a:extLst>
          </p:cNvPr>
          <p:cNvSpPr>
            <a:spLocks noGrp="1"/>
          </p:cNvSpPr>
          <p:nvPr>
            <p:ph idx="1"/>
          </p:nvPr>
        </p:nvSpPr>
        <p:spPr>
          <a:xfrm>
            <a:off x="913795" y="1732449"/>
            <a:ext cx="5982305" cy="4922351"/>
          </a:xfrm>
        </p:spPr>
        <p:txBody>
          <a:bodyPr/>
          <a:lstStyle/>
          <a:p>
            <a:r>
              <a:rPr lang="en-US" sz="2400" dirty="0"/>
              <a:t>Patronage and Power</a:t>
            </a:r>
          </a:p>
          <a:p>
            <a:pPr lvl="1"/>
            <a:r>
              <a:rPr lang="en-US" sz="2400" dirty="0"/>
              <a:t>Patrons</a:t>
            </a:r>
          </a:p>
          <a:p>
            <a:pPr lvl="1"/>
            <a:r>
              <a:rPr lang="en-US" sz="2400" dirty="0"/>
              <a:t>Artists</a:t>
            </a:r>
          </a:p>
          <a:p>
            <a:pPr lvl="1"/>
            <a:r>
              <a:rPr lang="en-US" sz="2400" dirty="0"/>
              <a:t>Reasons for Patronage</a:t>
            </a:r>
          </a:p>
          <a:p>
            <a:r>
              <a:rPr lang="en-US" sz="2400" dirty="0"/>
              <a:t>Changing Artistic Styles</a:t>
            </a:r>
          </a:p>
          <a:p>
            <a:pPr lvl="1"/>
            <a:r>
              <a:rPr lang="en-US" sz="2200" dirty="0"/>
              <a:t>Themes</a:t>
            </a:r>
          </a:p>
          <a:p>
            <a:pPr lvl="1"/>
            <a:r>
              <a:rPr lang="en-US" sz="2200" dirty="0"/>
              <a:t>Training</a:t>
            </a:r>
          </a:p>
          <a:p>
            <a:pPr lvl="1"/>
            <a:r>
              <a:rPr lang="en-US" sz="2200" dirty="0"/>
              <a:t>Women Artists</a:t>
            </a:r>
          </a:p>
          <a:p>
            <a:pPr lvl="1"/>
            <a:r>
              <a:rPr lang="en-US" sz="2200" dirty="0"/>
              <a:t>Limits of Renaissance Culture</a:t>
            </a:r>
          </a:p>
          <a:p>
            <a:pPr lvl="1"/>
            <a:endParaRPr lang="en-US" sz="2200" dirty="0"/>
          </a:p>
          <a:p>
            <a:endParaRPr lang="en-US" dirty="0"/>
          </a:p>
        </p:txBody>
      </p:sp>
      <p:pic>
        <p:nvPicPr>
          <p:cNvPr id="5122" name="Picture 2">
            <a:extLst>
              <a:ext uri="{FF2B5EF4-FFF2-40B4-BE49-F238E27FC236}">
                <a16:creationId xmlns:a16="http://schemas.microsoft.com/office/drawing/2014/main" id="{6DA8C09F-0EB0-7A40-CE1C-1D4C30456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8200" y="1500743"/>
            <a:ext cx="4306887" cy="5357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615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Title 1">
            <a:extLst>
              <a:ext uri="{FF2B5EF4-FFF2-40B4-BE49-F238E27FC236}">
                <a16:creationId xmlns:a16="http://schemas.microsoft.com/office/drawing/2014/main" id="{482B12B8-17E5-9D2C-9087-53AB6B0C6CED}"/>
              </a:ext>
            </a:extLst>
          </p:cNvPr>
          <p:cNvSpPr>
            <a:spLocks noGrp="1" noChangeArrowheads="1"/>
          </p:cNvSpPr>
          <p:nvPr>
            <p:ph type="title"/>
          </p:nvPr>
        </p:nvSpPr>
        <p:spPr/>
        <p:txBody>
          <a:bodyPr/>
          <a:lstStyle/>
          <a:p>
            <a:r>
              <a:rPr lang="en-US" altLang="en-US" sz="2800"/>
              <a:t>Five  key  Motives for Buying or Commissioning Art During the Renaissance:</a:t>
            </a:r>
          </a:p>
        </p:txBody>
      </p:sp>
      <p:sp>
        <p:nvSpPr>
          <p:cNvPr id="690179" name="Content Placeholder 2">
            <a:extLst>
              <a:ext uri="{FF2B5EF4-FFF2-40B4-BE49-F238E27FC236}">
                <a16:creationId xmlns:a16="http://schemas.microsoft.com/office/drawing/2014/main" id="{B4E46877-F217-BD6A-63A2-B8E044CF1F60}"/>
              </a:ext>
            </a:extLst>
          </p:cNvPr>
          <p:cNvSpPr>
            <a:spLocks noGrp="1" noChangeArrowheads="1"/>
          </p:cNvSpPr>
          <p:nvPr>
            <p:ph idx="1"/>
          </p:nvPr>
        </p:nvSpPr>
        <p:spPr>
          <a:xfrm>
            <a:off x="913795" y="1732449"/>
            <a:ext cx="10353762" cy="4903482"/>
          </a:xfrm>
        </p:spPr>
        <p:txBody>
          <a:bodyPr>
            <a:noAutofit/>
          </a:bodyPr>
          <a:lstStyle/>
          <a:p>
            <a:r>
              <a:rPr lang="en-US" altLang="en-US" sz="3200" dirty="0"/>
              <a:t>Serve  and honor God</a:t>
            </a:r>
          </a:p>
          <a:p>
            <a:r>
              <a:rPr lang="en-US" altLang="en-US" sz="3200" dirty="0"/>
              <a:t>Honor your city state (example of …)</a:t>
            </a:r>
          </a:p>
          <a:p>
            <a:r>
              <a:rPr lang="en-US" altLang="en-US" sz="3200" dirty="0"/>
              <a:t>Commemoration of the client</a:t>
            </a:r>
          </a:p>
          <a:p>
            <a:r>
              <a:rPr lang="en-US" altLang="en-US" sz="3200" dirty="0"/>
              <a:t>Growing sense to own something beautiful &amp; enjoyment in looking at fine art</a:t>
            </a:r>
          </a:p>
          <a:p>
            <a:r>
              <a:rPr lang="en-US" altLang="en-US" sz="3200" dirty="0"/>
              <a:t>Outlet for the  pleasure &amp; virtue of spending money well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Renaissance Europe: Essential Questions</a:t>
            </a:r>
          </a:p>
        </p:txBody>
      </p:sp>
      <p:sp>
        <p:nvSpPr>
          <p:cNvPr id="3" name="Content Placeholder 2"/>
          <p:cNvSpPr>
            <a:spLocks noGrp="1"/>
          </p:cNvSpPr>
          <p:nvPr>
            <p:ph idx="1"/>
          </p:nvPr>
        </p:nvSpPr>
        <p:spPr>
          <a:xfrm>
            <a:off x="2209800" y="1981200"/>
            <a:ext cx="8229600" cy="4114800"/>
          </a:xfrm>
        </p:spPr>
        <p:txBody>
          <a:bodyPr>
            <a:normAutofit/>
          </a:bodyPr>
          <a:lstStyle/>
          <a:p>
            <a:pPr marL="0" indent="0">
              <a:buNone/>
            </a:pPr>
            <a:r>
              <a:rPr lang="en-US" sz="2800" dirty="0"/>
              <a:t>1. The Impact of the 15</a:t>
            </a:r>
            <a:r>
              <a:rPr lang="en-US" sz="2800" baseline="30000" dirty="0"/>
              <a:t>th</a:t>
            </a:r>
            <a:r>
              <a:rPr lang="en-US" sz="2800" dirty="0"/>
              <a:t> Century Commercial 	Revolution on the Development of Europe</a:t>
            </a:r>
          </a:p>
          <a:p>
            <a:pPr marL="0" indent="0">
              <a:buNone/>
            </a:pPr>
            <a:r>
              <a:rPr lang="en-US" sz="2800" dirty="0"/>
              <a:t>2. Compare and contrast Italian &amp; Northern 	Humanism</a:t>
            </a:r>
          </a:p>
          <a:p>
            <a:pPr marL="0" indent="0">
              <a:buNone/>
            </a:pPr>
            <a:r>
              <a:rPr lang="en-US" sz="2800" dirty="0"/>
              <a:t>3. Compare and contrast the  development of the 	15</a:t>
            </a:r>
            <a:r>
              <a:rPr lang="en-US" sz="2800" baseline="30000" dirty="0"/>
              <a:t>th</a:t>
            </a:r>
            <a:r>
              <a:rPr lang="en-US" sz="2800" dirty="0"/>
              <a:t> &amp; 16</a:t>
            </a:r>
            <a:r>
              <a:rPr lang="en-US" sz="2800" baseline="30000" dirty="0"/>
              <a:t>th</a:t>
            </a:r>
            <a:r>
              <a:rPr lang="en-US" sz="2800" dirty="0"/>
              <a:t> centuries “New Monarchies”</a:t>
            </a:r>
          </a:p>
        </p:txBody>
      </p:sp>
    </p:spTree>
    <p:extLst>
      <p:ext uri="{BB962C8B-B14F-4D97-AF65-F5344CB8AC3E}">
        <p14:creationId xmlns:p14="http://schemas.microsoft.com/office/powerpoint/2010/main" val="399578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BC13-0BD8-16A7-5CC4-0C1D9DC8A89A}"/>
              </a:ext>
            </a:extLst>
          </p:cNvPr>
          <p:cNvSpPr>
            <a:spLocks noGrp="1"/>
          </p:cNvSpPr>
          <p:nvPr>
            <p:ph type="title"/>
          </p:nvPr>
        </p:nvSpPr>
        <p:spPr/>
        <p:txBody>
          <a:bodyPr/>
          <a:lstStyle/>
          <a:p>
            <a:r>
              <a:rPr lang="en-US" dirty="0"/>
              <a:t>Arts and the Artist</a:t>
            </a:r>
          </a:p>
        </p:txBody>
      </p:sp>
      <p:sp>
        <p:nvSpPr>
          <p:cNvPr id="3" name="Content Placeholder 2">
            <a:extLst>
              <a:ext uri="{FF2B5EF4-FFF2-40B4-BE49-F238E27FC236}">
                <a16:creationId xmlns:a16="http://schemas.microsoft.com/office/drawing/2014/main" id="{065F9576-17A8-F092-139B-F8001A20EC33}"/>
              </a:ext>
            </a:extLst>
          </p:cNvPr>
          <p:cNvSpPr>
            <a:spLocks noGrp="1"/>
          </p:cNvSpPr>
          <p:nvPr>
            <p:ph idx="1"/>
          </p:nvPr>
        </p:nvSpPr>
        <p:spPr>
          <a:xfrm>
            <a:off x="913795" y="1732449"/>
            <a:ext cx="6767165" cy="4058751"/>
          </a:xfrm>
        </p:spPr>
        <p:txBody>
          <a:bodyPr/>
          <a:lstStyle/>
          <a:p>
            <a:r>
              <a:rPr lang="en-US" sz="3200" dirty="0"/>
              <a:t>The Renaissance Artist</a:t>
            </a:r>
          </a:p>
          <a:p>
            <a:pPr lvl="1"/>
            <a:r>
              <a:rPr lang="en-US" sz="3200" dirty="0"/>
              <a:t>Concept of Genius</a:t>
            </a:r>
          </a:p>
          <a:p>
            <a:pPr lvl="1"/>
            <a:r>
              <a:rPr lang="en-US" sz="3200" dirty="0"/>
              <a:t>Training</a:t>
            </a:r>
          </a:p>
          <a:p>
            <a:pPr lvl="1"/>
            <a:r>
              <a:rPr lang="en-US" sz="3200" dirty="0"/>
              <a:t>Women Artists</a:t>
            </a:r>
          </a:p>
          <a:p>
            <a:pPr lvl="1"/>
            <a:r>
              <a:rPr lang="en-US" sz="3200" dirty="0"/>
              <a:t>Limits of Renaissance Culture</a:t>
            </a:r>
          </a:p>
          <a:p>
            <a:pPr lvl="1"/>
            <a:endParaRPr lang="en-US" dirty="0"/>
          </a:p>
        </p:txBody>
      </p:sp>
      <p:pic>
        <p:nvPicPr>
          <p:cNvPr id="6146" name="Picture 2" descr="Leonardo da Vinci Self-portrait (by Leonardo da Vinci, Public Domain)">
            <a:extLst>
              <a:ext uri="{FF2B5EF4-FFF2-40B4-BE49-F238E27FC236}">
                <a16:creationId xmlns:a16="http://schemas.microsoft.com/office/drawing/2014/main" id="{47A78407-7399-1EFB-DC78-92C74189F0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9639" y="1580050"/>
            <a:ext cx="3038474" cy="4392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188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D6487-CFCC-3000-609F-6943A3443999}"/>
              </a:ext>
            </a:extLst>
          </p:cNvPr>
          <p:cNvSpPr>
            <a:spLocks noGrp="1"/>
          </p:cNvSpPr>
          <p:nvPr>
            <p:ph type="title"/>
          </p:nvPr>
        </p:nvSpPr>
        <p:spPr>
          <a:xfrm>
            <a:off x="913795" y="609600"/>
            <a:ext cx="5978072" cy="970450"/>
          </a:xfrm>
        </p:spPr>
        <p:txBody>
          <a:bodyPr>
            <a:normAutofit/>
          </a:bodyPr>
          <a:lstStyle/>
          <a:p>
            <a:r>
              <a:rPr lang="en-US" dirty="0"/>
              <a:t>Social Hierarchies</a:t>
            </a:r>
          </a:p>
        </p:txBody>
      </p:sp>
      <p:sp>
        <p:nvSpPr>
          <p:cNvPr id="3" name="Content Placeholder 2">
            <a:extLst>
              <a:ext uri="{FF2B5EF4-FFF2-40B4-BE49-F238E27FC236}">
                <a16:creationId xmlns:a16="http://schemas.microsoft.com/office/drawing/2014/main" id="{FD4FCF2E-D781-F40F-1F37-928DF0404992}"/>
              </a:ext>
            </a:extLst>
          </p:cNvPr>
          <p:cNvSpPr>
            <a:spLocks noGrp="1"/>
          </p:cNvSpPr>
          <p:nvPr>
            <p:ph idx="1"/>
          </p:nvPr>
        </p:nvSpPr>
        <p:spPr>
          <a:xfrm>
            <a:off x="913795" y="1828800"/>
            <a:ext cx="5675647" cy="4801807"/>
          </a:xfrm>
        </p:spPr>
        <p:txBody>
          <a:bodyPr anchor="ctr">
            <a:normAutofit/>
          </a:bodyPr>
          <a:lstStyle/>
          <a:p>
            <a:pPr>
              <a:buClr>
                <a:srgbClr val="4C52A8"/>
              </a:buClr>
            </a:pPr>
            <a:r>
              <a:rPr lang="en-US" sz="2800" dirty="0"/>
              <a:t>Race and Slavery</a:t>
            </a:r>
          </a:p>
          <a:p>
            <a:pPr lvl="1">
              <a:buClr>
                <a:srgbClr val="4C52A8"/>
              </a:buClr>
            </a:pPr>
            <a:r>
              <a:rPr lang="en-US" sz="2800" dirty="0"/>
              <a:t>Race</a:t>
            </a:r>
          </a:p>
          <a:p>
            <a:pPr lvl="1">
              <a:buClr>
                <a:srgbClr val="4C52A8"/>
              </a:buClr>
            </a:pPr>
            <a:r>
              <a:rPr lang="en-US" sz="2800" dirty="0"/>
              <a:t>Slavery </a:t>
            </a:r>
          </a:p>
          <a:p>
            <a:pPr lvl="1">
              <a:buClr>
                <a:srgbClr val="4C52A8"/>
              </a:buClr>
            </a:pPr>
            <a:r>
              <a:rPr lang="en-US" sz="2800" dirty="0"/>
              <a:t>Black Slaves</a:t>
            </a:r>
          </a:p>
          <a:p>
            <a:pPr>
              <a:buClr>
                <a:srgbClr val="4C52A8"/>
              </a:buClr>
            </a:pPr>
            <a:r>
              <a:rPr lang="en-US" sz="2800" dirty="0"/>
              <a:t>Wealth and nobility</a:t>
            </a:r>
          </a:p>
          <a:p>
            <a:pPr lvl="1">
              <a:buClr>
                <a:srgbClr val="4C52A8"/>
              </a:buClr>
            </a:pPr>
            <a:r>
              <a:rPr lang="en-US" sz="2800" dirty="0"/>
              <a:t>Hierarchy of Wealth</a:t>
            </a:r>
          </a:p>
          <a:p>
            <a:pPr lvl="1">
              <a:buClr>
                <a:srgbClr val="4C52A8"/>
              </a:buClr>
            </a:pPr>
            <a:r>
              <a:rPr lang="en-US" sz="2800" dirty="0"/>
              <a:t>Hierarchy of Orders</a:t>
            </a:r>
          </a:p>
          <a:p>
            <a:pPr lvl="1">
              <a:buClr>
                <a:srgbClr val="4C52A8"/>
              </a:buClr>
            </a:pPr>
            <a:r>
              <a:rPr lang="en-US" sz="2800" dirty="0"/>
              <a:t>Honor</a:t>
            </a:r>
          </a:p>
        </p:txBody>
      </p:sp>
      <p:pic>
        <p:nvPicPr>
          <p:cNvPr id="7175" name="Picture 7174">
            <a:extLst>
              <a:ext uri="{FF2B5EF4-FFF2-40B4-BE49-F238E27FC236}">
                <a16:creationId xmlns:a16="http://schemas.microsoft.com/office/drawing/2014/main" id="{1CF706DA-13E8-4A4F-9260-551FB8127B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7170" name="Picture 2" descr="French nobility fashion 16th century. Renaissance costumes.">
            <a:extLst>
              <a:ext uri="{FF2B5EF4-FFF2-40B4-BE49-F238E27FC236}">
                <a16:creationId xmlns:a16="http://schemas.microsoft.com/office/drawing/2014/main" id="{94BC4376-D0E5-86F2-320E-761AEC0D70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35" r="1" b="1"/>
          <a:stretch/>
        </p:blipFill>
        <p:spPr bwMode="auto">
          <a:xfrm>
            <a:off x="6479177" y="643465"/>
            <a:ext cx="5069360" cy="5953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005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D6487-CFCC-3000-609F-6943A3443999}"/>
              </a:ext>
            </a:extLst>
          </p:cNvPr>
          <p:cNvSpPr>
            <a:spLocks noGrp="1"/>
          </p:cNvSpPr>
          <p:nvPr>
            <p:ph type="title"/>
          </p:nvPr>
        </p:nvSpPr>
        <p:spPr/>
        <p:txBody>
          <a:bodyPr/>
          <a:lstStyle/>
          <a:p>
            <a:r>
              <a:rPr lang="en-US" dirty="0"/>
              <a:t>Social Hierarchies</a:t>
            </a:r>
          </a:p>
        </p:txBody>
      </p:sp>
      <p:sp>
        <p:nvSpPr>
          <p:cNvPr id="3" name="Content Placeholder 2">
            <a:extLst>
              <a:ext uri="{FF2B5EF4-FFF2-40B4-BE49-F238E27FC236}">
                <a16:creationId xmlns:a16="http://schemas.microsoft.com/office/drawing/2014/main" id="{FD4FCF2E-D781-F40F-1F37-928DF0404992}"/>
              </a:ext>
            </a:extLst>
          </p:cNvPr>
          <p:cNvSpPr>
            <a:spLocks noGrp="1"/>
          </p:cNvSpPr>
          <p:nvPr>
            <p:ph idx="1"/>
          </p:nvPr>
        </p:nvSpPr>
        <p:spPr>
          <a:xfrm>
            <a:off x="913795" y="1732449"/>
            <a:ext cx="5182205" cy="5125551"/>
          </a:xfrm>
        </p:spPr>
        <p:txBody>
          <a:bodyPr>
            <a:normAutofit/>
          </a:bodyPr>
          <a:lstStyle/>
          <a:p>
            <a:r>
              <a:rPr lang="en-US" sz="3200" dirty="0"/>
              <a:t>Gender Roles</a:t>
            </a:r>
          </a:p>
          <a:p>
            <a:pPr lvl="1"/>
            <a:r>
              <a:rPr lang="en-US" sz="3200" dirty="0"/>
              <a:t>Debate about Women</a:t>
            </a:r>
          </a:p>
          <a:p>
            <a:pPr lvl="1"/>
            <a:r>
              <a:rPr lang="en-US" sz="3200" dirty="0"/>
              <a:t>Popular interest in the debate</a:t>
            </a:r>
          </a:p>
          <a:p>
            <a:pPr lvl="1"/>
            <a:r>
              <a:rPr lang="en-US" sz="3200" dirty="0"/>
              <a:t>Debates about female rulers</a:t>
            </a:r>
          </a:p>
          <a:p>
            <a:pPr lvl="1"/>
            <a:r>
              <a:rPr lang="en-US" sz="3200" dirty="0"/>
              <a:t>Women’s status</a:t>
            </a:r>
          </a:p>
          <a:p>
            <a:endParaRPr lang="en-US" dirty="0"/>
          </a:p>
        </p:txBody>
      </p:sp>
      <p:pic>
        <p:nvPicPr>
          <p:cNvPr id="8194" name="Picture 2" descr="Rate the Dress: 1540s Noblewoman in Green - The Dreamstress">
            <a:extLst>
              <a:ext uri="{FF2B5EF4-FFF2-40B4-BE49-F238E27FC236}">
                <a16:creationId xmlns:a16="http://schemas.microsoft.com/office/drawing/2014/main" id="{016D8813-AEAD-74A2-75C4-AC84DA3DC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063" y="1449978"/>
            <a:ext cx="4807131" cy="512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960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C7737-29BB-CB94-C3A4-1619B43AF9C7}"/>
              </a:ext>
            </a:extLst>
          </p:cNvPr>
          <p:cNvSpPr>
            <a:spLocks noGrp="1"/>
          </p:cNvSpPr>
          <p:nvPr>
            <p:ph type="title"/>
          </p:nvPr>
        </p:nvSpPr>
        <p:spPr/>
        <p:txBody>
          <a:bodyPr/>
          <a:lstStyle/>
          <a:p>
            <a:r>
              <a:rPr lang="en-US" dirty="0"/>
              <a:t>Politics and State in Western Europe</a:t>
            </a:r>
          </a:p>
        </p:txBody>
      </p:sp>
      <p:sp>
        <p:nvSpPr>
          <p:cNvPr id="3" name="Content Placeholder 2">
            <a:extLst>
              <a:ext uri="{FF2B5EF4-FFF2-40B4-BE49-F238E27FC236}">
                <a16:creationId xmlns:a16="http://schemas.microsoft.com/office/drawing/2014/main" id="{BE56EB0C-61E5-03A9-E84D-F46BCD7D3CF2}"/>
              </a:ext>
            </a:extLst>
          </p:cNvPr>
          <p:cNvSpPr>
            <a:spLocks noGrp="1"/>
          </p:cNvSpPr>
          <p:nvPr>
            <p:ph idx="1"/>
          </p:nvPr>
        </p:nvSpPr>
        <p:spPr>
          <a:xfrm>
            <a:off x="913795" y="1732449"/>
            <a:ext cx="5539256" cy="5125551"/>
          </a:xfrm>
        </p:spPr>
        <p:txBody>
          <a:bodyPr>
            <a:normAutofit/>
          </a:bodyPr>
          <a:lstStyle/>
          <a:p>
            <a:r>
              <a:rPr lang="en-US" sz="2800" dirty="0"/>
              <a:t>France</a:t>
            </a:r>
          </a:p>
          <a:p>
            <a:pPr lvl="1"/>
            <a:r>
              <a:rPr lang="en-US" sz="2800" dirty="0"/>
              <a:t>Political Stabilization</a:t>
            </a:r>
          </a:p>
          <a:p>
            <a:pPr lvl="1"/>
            <a:r>
              <a:rPr lang="en-US" sz="2800" dirty="0"/>
              <a:t>Key Marriages</a:t>
            </a:r>
          </a:p>
          <a:p>
            <a:pPr lvl="1"/>
            <a:r>
              <a:rPr lang="en-US" sz="2800" dirty="0"/>
              <a:t>Religious Stability</a:t>
            </a:r>
          </a:p>
          <a:p>
            <a:r>
              <a:rPr lang="en-US" sz="2800" dirty="0"/>
              <a:t>England</a:t>
            </a:r>
          </a:p>
          <a:p>
            <a:pPr lvl="1"/>
            <a:r>
              <a:rPr lang="en-US" sz="2800" dirty="0"/>
              <a:t>Disorder</a:t>
            </a:r>
          </a:p>
          <a:p>
            <a:pPr lvl="1"/>
            <a:r>
              <a:rPr lang="en-US" sz="2800" dirty="0"/>
              <a:t>Stabilization</a:t>
            </a:r>
          </a:p>
          <a:p>
            <a:pPr lvl="1"/>
            <a:r>
              <a:rPr lang="en-US" sz="2800" dirty="0"/>
              <a:t>Methods</a:t>
            </a:r>
          </a:p>
        </p:txBody>
      </p:sp>
      <p:pic>
        <p:nvPicPr>
          <p:cNvPr id="4" name="Picture 4" descr="KISH_12_273">
            <a:extLst>
              <a:ext uri="{FF2B5EF4-FFF2-40B4-BE49-F238E27FC236}">
                <a16:creationId xmlns:a16="http://schemas.microsoft.com/office/drawing/2014/main" id="{A0B8FC6B-82B7-4419-D0E8-55C188A91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283" y="1580049"/>
            <a:ext cx="5974525" cy="5125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22875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C7737-29BB-CB94-C3A4-1619B43AF9C7}"/>
              </a:ext>
            </a:extLst>
          </p:cNvPr>
          <p:cNvSpPr>
            <a:spLocks noGrp="1"/>
          </p:cNvSpPr>
          <p:nvPr>
            <p:ph type="title"/>
          </p:nvPr>
        </p:nvSpPr>
        <p:spPr/>
        <p:txBody>
          <a:bodyPr/>
          <a:lstStyle/>
          <a:p>
            <a:r>
              <a:rPr lang="en-US" dirty="0"/>
              <a:t>Politics and State in Western Europe</a:t>
            </a:r>
          </a:p>
        </p:txBody>
      </p:sp>
      <p:sp>
        <p:nvSpPr>
          <p:cNvPr id="3" name="Content Placeholder 2">
            <a:extLst>
              <a:ext uri="{FF2B5EF4-FFF2-40B4-BE49-F238E27FC236}">
                <a16:creationId xmlns:a16="http://schemas.microsoft.com/office/drawing/2014/main" id="{BE56EB0C-61E5-03A9-E84D-F46BCD7D3CF2}"/>
              </a:ext>
            </a:extLst>
          </p:cNvPr>
          <p:cNvSpPr>
            <a:spLocks noGrp="1"/>
          </p:cNvSpPr>
          <p:nvPr>
            <p:ph idx="1"/>
          </p:nvPr>
        </p:nvSpPr>
        <p:spPr>
          <a:xfrm>
            <a:off x="913796" y="1732449"/>
            <a:ext cx="5500068" cy="5125551"/>
          </a:xfrm>
        </p:spPr>
        <p:txBody>
          <a:bodyPr/>
          <a:lstStyle/>
          <a:p>
            <a:r>
              <a:rPr lang="en-US" sz="3200" dirty="0"/>
              <a:t>Spain</a:t>
            </a:r>
          </a:p>
          <a:p>
            <a:pPr lvl="1"/>
            <a:r>
              <a:rPr lang="en-US" sz="3200" dirty="0"/>
              <a:t>Confederation</a:t>
            </a:r>
          </a:p>
          <a:p>
            <a:pPr lvl="1"/>
            <a:r>
              <a:rPr lang="en-US" sz="3200" dirty="0"/>
              <a:t>Spanish Monarchy</a:t>
            </a:r>
          </a:p>
          <a:p>
            <a:pPr lvl="1"/>
            <a:r>
              <a:rPr lang="en-US" sz="3200" dirty="0"/>
              <a:t>Anti-Jewish Attitudes</a:t>
            </a:r>
          </a:p>
          <a:p>
            <a:pPr lvl="1"/>
            <a:r>
              <a:rPr lang="en-US" sz="3200" dirty="0"/>
              <a:t>The Inquisition</a:t>
            </a:r>
          </a:p>
          <a:p>
            <a:pPr lvl="1"/>
            <a:r>
              <a:rPr lang="en-US" sz="3200" dirty="0"/>
              <a:t>Expulsion (1492)</a:t>
            </a:r>
          </a:p>
          <a:p>
            <a:pPr lvl="1"/>
            <a:endParaRPr lang="en-US" sz="3200" dirty="0"/>
          </a:p>
          <a:p>
            <a:endParaRPr lang="en-US" sz="3200" dirty="0"/>
          </a:p>
          <a:p>
            <a:endParaRPr lang="en-US" dirty="0"/>
          </a:p>
        </p:txBody>
      </p:sp>
      <p:pic>
        <p:nvPicPr>
          <p:cNvPr id="9218" name="Picture 2" descr="Spanish Inquisition | Definition, History, &amp; Facts | Britannica">
            <a:extLst>
              <a:ext uri="{FF2B5EF4-FFF2-40B4-BE49-F238E27FC236}">
                <a16:creationId xmlns:a16="http://schemas.microsoft.com/office/drawing/2014/main" id="{5A94542E-0299-3F16-2D4F-72C8506DC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2057" y="1436358"/>
            <a:ext cx="5200061" cy="527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40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C2EA8-9875-B829-15BF-0FD56079D160}"/>
              </a:ext>
            </a:extLst>
          </p:cNvPr>
          <p:cNvSpPr>
            <a:spLocks noGrp="1"/>
          </p:cNvSpPr>
          <p:nvPr>
            <p:ph type="title"/>
          </p:nvPr>
        </p:nvSpPr>
        <p:spPr/>
        <p:txBody>
          <a:bodyPr>
            <a:normAutofit fontScale="90000"/>
          </a:bodyPr>
          <a:lstStyle/>
          <a:p>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Wealth and Power in Renaissance Italy</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1" name="Content Placeholder 10">
            <a:extLst>
              <a:ext uri="{FF2B5EF4-FFF2-40B4-BE49-F238E27FC236}">
                <a16:creationId xmlns:a16="http://schemas.microsoft.com/office/drawing/2014/main" id="{D5336832-B642-F3CF-541A-C1621AEBE2D4}"/>
              </a:ext>
            </a:extLst>
          </p:cNvPr>
          <p:cNvSpPr>
            <a:spLocks noGrp="1"/>
          </p:cNvSpPr>
          <p:nvPr>
            <p:ph idx="1"/>
          </p:nvPr>
        </p:nvSpPr>
        <p:spPr>
          <a:xfrm>
            <a:off x="260652" y="1467858"/>
            <a:ext cx="6636744" cy="5298702"/>
          </a:xfrm>
        </p:spPr>
        <p:txBody>
          <a:bodyPr>
            <a:norm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How did the political and economic </a:t>
            </a:r>
          </a:p>
          <a:p>
            <a:pPr marL="36900" indent="0">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developments in Italy shape the  Renaissance?</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 Trade and Prosperity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sz="2400" dirty="0">
                <a:effectLst/>
                <a:latin typeface="Calibri" panose="020F0502020204030204" pitchFamily="34" charset="0"/>
                <a:ea typeface="Calibri" panose="020F0502020204030204" pitchFamily="34" charset="0"/>
                <a:cs typeface="Times New Roman" panose="02020603050405020304" pitchFamily="18" charset="0"/>
              </a:rPr>
              <a:t>Improvements in Shipbuilding</a:t>
            </a:r>
            <a:r>
              <a:rPr lang="en-US" sz="2400" dirty="0">
                <a:effectLst/>
                <a:latin typeface="Times New Roman" panose="02020603050405020304" pitchFamily="18" charset="0"/>
                <a:ea typeface="Times New Roman" panose="02020603050405020304" pitchFamily="18" charset="0"/>
              </a:rPr>
              <a:t> </a:t>
            </a:r>
          </a:p>
          <a:p>
            <a:pPr lvl="1"/>
            <a:r>
              <a:rPr lang="en-US" sz="2400" dirty="0">
                <a:effectLst/>
                <a:latin typeface="Times New Roman" panose="02020603050405020304" pitchFamily="18" charset="0"/>
                <a:ea typeface="Times New Roman" panose="02020603050405020304" pitchFamily="18" charset="0"/>
              </a:rPr>
              <a:t>Rise of Florence </a:t>
            </a:r>
          </a:p>
          <a:p>
            <a:pPr lvl="1"/>
            <a:r>
              <a:rPr lang="en-US" sz="2400" dirty="0">
                <a:effectLst/>
                <a:latin typeface="Times New Roman" panose="02020603050405020304" pitchFamily="18" charset="0"/>
                <a:ea typeface="Times New Roman" panose="02020603050405020304" pitchFamily="18" charset="0"/>
              </a:rPr>
              <a:t>Prosperity </a:t>
            </a:r>
            <a:endParaRPr lang="en-US" sz="2400" dirty="0"/>
          </a:p>
          <a:p>
            <a:r>
              <a:rPr lang="en-US" sz="2400" dirty="0">
                <a:effectLst/>
                <a:latin typeface="Times New Roman" panose="02020603050405020304" pitchFamily="18" charset="0"/>
                <a:ea typeface="Times New Roman" panose="02020603050405020304" pitchFamily="18" charset="0"/>
              </a:rPr>
              <a:t>Communes and Republics of Northern Italy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r>
              <a:rPr lang="en-US" sz="2400" dirty="0">
                <a:effectLst/>
                <a:latin typeface="Times New Roman" panose="02020603050405020304" pitchFamily="18" charset="0"/>
                <a:ea typeface="Times New Roman" panose="02020603050405020304" pitchFamily="18" charset="0"/>
              </a:rPr>
              <a:t>Communes </a:t>
            </a:r>
          </a:p>
          <a:p>
            <a:pPr lvl="1"/>
            <a:r>
              <a:rPr lang="en-US" sz="2400" dirty="0">
                <a:effectLst/>
                <a:latin typeface="Times New Roman" panose="02020603050405020304" pitchFamily="18" charset="0"/>
                <a:ea typeface="Times New Roman" panose="02020603050405020304" pitchFamily="18" charset="0"/>
              </a:rPr>
              <a:t>Social and Political Structures </a:t>
            </a:r>
          </a:p>
          <a:p>
            <a:pPr lvl="1"/>
            <a:r>
              <a:rPr lang="en-US" sz="2400" i="1" dirty="0">
                <a:effectLst/>
                <a:latin typeface="Times New Roman" panose="02020603050405020304" pitchFamily="18" charset="0"/>
                <a:ea typeface="Times New Roman" panose="02020603050405020304" pitchFamily="18" charset="0"/>
              </a:rPr>
              <a:t>Signori</a:t>
            </a:r>
            <a:r>
              <a:rPr lang="en-US" sz="2400"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6" name="Picture 2" descr="Renaissance Ships: The age of exploration and first fleets">
            <a:extLst>
              <a:ext uri="{FF2B5EF4-FFF2-40B4-BE49-F238E27FC236}">
                <a16:creationId xmlns:a16="http://schemas.microsoft.com/office/drawing/2014/main" id="{7D2C3AF7-028F-72DF-6496-697E88AC3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396" y="1923704"/>
            <a:ext cx="4380809" cy="314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926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fontScale="90000"/>
          </a:bodyPr>
          <a:lstStyle/>
          <a:p>
            <a:pPr marL="342900" indent="-342900"/>
            <a:r>
              <a:rPr lang="en-US" sz="2400" dirty="0">
                <a:latin typeface="Arial" charset="0"/>
                <a:ea typeface="ＭＳ Ｐゴシック" charset="0"/>
                <a:cs typeface="ＭＳ Ｐゴシック" charset="0"/>
              </a:rPr>
              <a:t>Characteristics of Trade</a:t>
            </a:r>
            <a:br>
              <a:rPr lang="en-US" sz="2400" dirty="0">
                <a:latin typeface="Arial" charset="0"/>
                <a:ea typeface="ＭＳ Ｐゴシック" charset="0"/>
                <a:cs typeface="ＭＳ Ｐゴシック" charset="0"/>
              </a:rPr>
            </a:br>
            <a:r>
              <a:rPr lang="en-US" sz="2400" dirty="0">
                <a:latin typeface="Arial" charset="0"/>
                <a:ea typeface="ＭＳ Ｐゴシック" charset="0"/>
                <a:cs typeface="ＭＳ Ｐゴシック" charset="0"/>
              </a:rPr>
              <a:t> </a:t>
            </a:r>
            <a:br>
              <a:rPr lang="en-US" sz="2400" dirty="0">
                <a:latin typeface="Arial" charset="0"/>
                <a:ea typeface="ＭＳ Ｐゴシック" charset="0"/>
                <a:cs typeface="ＭＳ Ｐゴシック" charset="0"/>
              </a:rPr>
            </a:br>
            <a:endParaRPr lang="en-US" sz="2400" dirty="0">
              <a:latin typeface="Arial" charset="0"/>
              <a:ea typeface="ＭＳ Ｐゴシック" charset="0"/>
              <a:cs typeface="ＭＳ Ｐゴシック" charset="0"/>
            </a:endParaRPr>
          </a:p>
        </p:txBody>
      </p:sp>
      <p:sp>
        <p:nvSpPr>
          <p:cNvPr id="3" name="Content Placeholder 2"/>
          <p:cNvSpPr>
            <a:spLocks noGrp="1"/>
          </p:cNvSpPr>
          <p:nvPr>
            <p:ph idx="1"/>
          </p:nvPr>
        </p:nvSpPr>
        <p:spPr/>
        <p:txBody>
          <a:bodyPr/>
          <a:lstStyle/>
          <a:p>
            <a:r>
              <a:rPr lang="en-US" dirty="0">
                <a:latin typeface="Arial" charset="0"/>
                <a:ea typeface="ＭＳ Ｐゴシック" charset="0"/>
                <a:cs typeface="ＭＳ Ｐゴシック" charset="0"/>
              </a:rPr>
              <a:t>luxury items														import/export</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pic>
        <p:nvPicPr>
          <p:cNvPr id="18435" name="Picture 1027" descr="Silk-Satin-Fabric-Plain-Crepe-Satin-Nature-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2819400"/>
            <a:ext cx="1831975" cy="1373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6" name="Picture 1028" descr="quantity-of-tea-Perfect-cup-of-t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495801"/>
            <a:ext cx="2260600" cy="180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Picture 1029" descr="linglong_porcelain0ecb62d61a9e38b5ac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2743200"/>
            <a:ext cx="2603500" cy="194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fade">
                                      <p:cBhvr>
                                        <p:cTn id="12" dur="500"/>
                                        <p:tgtEl>
                                          <p:spTgt spid="184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8437"/>
                                        </p:tgtEl>
                                        <p:attrNameLst>
                                          <p:attrName>style.visibility</p:attrName>
                                        </p:attrNameLst>
                                      </p:cBhvr>
                                      <p:to>
                                        <p:strVal val="visible"/>
                                      </p:to>
                                    </p:set>
                                    <p:animEffect transition="in" filter="dissolve">
                                      <p:cBhvr>
                                        <p:cTn id="17" dur="500"/>
                                        <p:tgtEl>
                                          <p:spTgt spid="184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8C44A-D415-3327-F6EB-3E83ED3D930F}"/>
              </a:ext>
            </a:extLst>
          </p:cNvPr>
          <p:cNvSpPr>
            <a:spLocks noGrp="1"/>
          </p:cNvSpPr>
          <p:nvPr>
            <p:ph type="title"/>
          </p:nvPr>
        </p:nvSpPr>
        <p:spPr/>
        <p:txBody>
          <a:bodyPr/>
          <a:lstStyle/>
          <a:p>
            <a:r>
              <a:rPr lang="en-US" dirty="0"/>
              <a:t>Italian Trade Routes</a:t>
            </a:r>
          </a:p>
        </p:txBody>
      </p:sp>
      <p:pic>
        <p:nvPicPr>
          <p:cNvPr id="4" name="Content Placeholder 5" descr="Medieval commercial routes.jpg">
            <a:extLst>
              <a:ext uri="{FF2B5EF4-FFF2-40B4-BE49-F238E27FC236}">
                <a16:creationId xmlns:a16="http://schemas.microsoft.com/office/drawing/2014/main" id="{A3DD761B-4E56-ED95-5137-D32FD0D92A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4099" b="14099"/>
          <a:stretch>
            <a:fillRect/>
          </a:stretch>
        </p:blipFill>
        <p:spPr>
          <a:xfrm>
            <a:off x="640080" y="1731963"/>
            <a:ext cx="11155679" cy="4956220"/>
          </a:xfrm>
        </p:spPr>
      </p:pic>
    </p:spTree>
    <p:extLst>
      <p:ext uri="{BB962C8B-B14F-4D97-AF65-F5344CB8AC3E}">
        <p14:creationId xmlns:p14="http://schemas.microsoft.com/office/powerpoint/2010/main" val="1732008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2209800" y="457200"/>
            <a:ext cx="7772400" cy="685800"/>
          </a:xfrm>
        </p:spPr>
        <p:txBody>
          <a:bodyPr>
            <a:normAutofit fontScale="90000"/>
          </a:bodyPr>
          <a:lstStyle/>
          <a:p>
            <a:br>
              <a:rPr lang="en-US" sz="2400" dirty="0">
                <a:latin typeface="Arial" charset="0"/>
                <a:ea typeface="ＭＳ Ｐゴシック" charset="0"/>
                <a:cs typeface="ＭＳ Ｐゴシック" charset="0"/>
              </a:rPr>
            </a:br>
            <a:br>
              <a:rPr lang="en-US" sz="2400" dirty="0">
                <a:latin typeface="Arial" charset="0"/>
                <a:ea typeface="ＭＳ Ｐゴシック" charset="0"/>
                <a:cs typeface="ＭＳ Ｐゴシック" charset="0"/>
              </a:rPr>
            </a:br>
            <a:br>
              <a:rPr lang="en-US" sz="2400" dirty="0">
                <a:latin typeface="Arial" charset="0"/>
                <a:ea typeface="ＭＳ Ｐゴシック" charset="0"/>
                <a:cs typeface="ＭＳ Ｐゴシック" charset="0"/>
              </a:rPr>
            </a:br>
            <a:r>
              <a:rPr lang="en-US" sz="3100" dirty="0">
                <a:latin typeface="Arial" charset="0"/>
                <a:ea typeface="ＭＳ Ｐゴシック" charset="0"/>
                <a:cs typeface="ＭＳ Ｐゴシック" charset="0"/>
              </a:rPr>
              <a:t>1300-1450 ECONOMIC DEPRESSION</a:t>
            </a:r>
            <a:br>
              <a:rPr lang="en-US" sz="2400"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 </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3" name="Content Placeholder 2"/>
          <p:cNvSpPr>
            <a:spLocks noGrp="1"/>
          </p:cNvSpPr>
          <p:nvPr>
            <p:ph idx="1"/>
          </p:nvPr>
        </p:nvSpPr>
        <p:spPr>
          <a:xfrm>
            <a:off x="574161" y="1236060"/>
            <a:ext cx="10353762" cy="5399871"/>
          </a:xfrm>
        </p:spPr>
        <p:txBody>
          <a:bodyPr/>
          <a:lstStyle/>
          <a:p>
            <a:pPr marL="0" indent="0">
              <a:buNone/>
            </a:pPr>
            <a:r>
              <a:rPr lang="en-US" sz="3200" dirty="0">
                <a:latin typeface="Arial" charset="0"/>
                <a:ea typeface="ＭＳ Ｐゴシック" charset="0"/>
                <a:cs typeface="ＭＳ Ｐゴシック" charset="0"/>
              </a:rPr>
              <a:t>Causes: </a:t>
            </a:r>
          </a:p>
          <a:p>
            <a:pPr lvl="2"/>
            <a:r>
              <a:rPr lang="en-US" sz="3200" dirty="0">
                <a:latin typeface="Arial" charset="0"/>
                <a:ea typeface="ＭＳ Ｐゴシック" charset="0"/>
              </a:rPr>
              <a:t>floods</a:t>
            </a:r>
          </a:p>
          <a:p>
            <a:pPr lvl="2"/>
            <a:r>
              <a:rPr lang="en-US" sz="3200" dirty="0">
                <a:latin typeface="Arial" charset="0"/>
                <a:ea typeface="ＭＳ Ｐゴシック" charset="0"/>
              </a:rPr>
              <a:t>Hundred Years War</a:t>
            </a:r>
          </a:p>
          <a:p>
            <a:pPr lvl="2"/>
            <a:r>
              <a:rPr lang="en-US" sz="3200" dirty="0">
                <a:latin typeface="Arial" charset="0"/>
                <a:ea typeface="ＭＳ Ｐゴシック" charset="0"/>
              </a:rPr>
              <a:t>famines (1315-17)</a:t>
            </a:r>
          </a:p>
          <a:p>
            <a:pPr lvl="2"/>
            <a:r>
              <a:rPr lang="en-US" sz="3200" dirty="0">
                <a:latin typeface="Arial" charset="0"/>
                <a:ea typeface="ＭＳ Ｐゴシック" charset="0"/>
              </a:rPr>
              <a:t>Italian Wars</a:t>
            </a:r>
          </a:p>
          <a:p>
            <a:pPr lvl="2"/>
            <a:r>
              <a:rPr lang="en-US" sz="3200" dirty="0">
                <a:latin typeface="Arial" charset="0"/>
                <a:ea typeface="ＭＳ Ｐゴシック" charset="0"/>
              </a:rPr>
              <a:t>bankruptcies</a:t>
            </a:r>
          </a:p>
          <a:p>
            <a:pPr lvl="2"/>
            <a:r>
              <a:rPr lang="en-US" sz="3200" dirty="0">
                <a:latin typeface="Arial" charset="0"/>
                <a:ea typeface="ＭＳ Ｐゴシック" charset="0"/>
              </a:rPr>
              <a:t>Black Death (1348-50)</a:t>
            </a:r>
          </a:p>
          <a:p>
            <a:pPr marL="0" indent="0"/>
            <a:endParaRPr lang="en-US" dirty="0">
              <a:latin typeface="Arial" charset="0"/>
              <a:ea typeface="ＭＳ Ｐゴシック" charset="0"/>
              <a:cs typeface="ＭＳ Ｐゴシック" charset="0"/>
            </a:endParaRPr>
          </a:p>
        </p:txBody>
      </p:sp>
      <p:pic>
        <p:nvPicPr>
          <p:cNvPr id="2" name="Picture 2" descr="YERSINIA PESTIS Sticker">
            <a:extLst>
              <a:ext uri="{FF2B5EF4-FFF2-40B4-BE49-F238E27FC236}">
                <a16:creationId xmlns:a16="http://schemas.microsoft.com/office/drawing/2014/main" id="{F8FE3CE0-D86F-440E-EAD1-A6A0B865B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6377" y="1384106"/>
            <a:ext cx="4924697" cy="50166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normAutofit/>
          </a:bodyPr>
          <a:lstStyle/>
          <a:p>
            <a:pPr marL="342900" indent="-342900"/>
            <a:br>
              <a:rPr lang="en-US" sz="2400" dirty="0">
                <a:latin typeface="Arial" charset="0"/>
                <a:ea typeface="ＭＳ Ｐゴシック" charset="0"/>
                <a:cs typeface="ＭＳ Ｐゴシック" charset="0"/>
              </a:rPr>
            </a:br>
            <a:endParaRPr lang="en-US" sz="2400" dirty="0">
              <a:latin typeface="Arial" charset="0"/>
              <a:ea typeface="ＭＳ Ｐゴシック" charset="0"/>
              <a:cs typeface="ＭＳ Ｐゴシック" charset="0"/>
            </a:endParaRPr>
          </a:p>
        </p:txBody>
      </p:sp>
      <p:sp>
        <p:nvSpPr>
          <p:cNvPr id="27650" name="Content Placeholder 2"/>
          <p:cNvSpPr>
            <a:spLocks noGrp="1"/>
          </p:cNvSpPr>
          <p:nvPr>
            <p:ph idx="1"/>
          </p:nvPr>
        </p:nvSpPr>
        <p:spPr>
          <a:xfrm>
            <a:off x="325966" y="482138"/>
            <a:ext cx="6750540" cy="5893723"/>
          </a:xfrm>
        </p:spPr>
        <p:txBody>
          <a:bodyPr>
            <a:normAutofit/>
          </a:bodyPr>
          <a:lstStyle/>
          <a:p>
            <a:pPr marL="0" lvl="2" indent="0">
              <a:buNone/>
            </a:pPr>
            <a:r>
              <a:rPr lang="en-US" sz="2800" dirty="0">
                <a:latin typeface="Arial" charset="0"/>
                <a:ea typeface="ＭＳ Ｐゴシック" charset="0"/>
                <a:cs typeface="ＭＳ Ｐゴシック" charset="0"/>
              </a:rPr>
              <a:t>Economic disasters hastened rather than retarded transition from medieval to modern world</a:t>
            </a:r>
            <a:endParaRPr lang="en-US" sz="2800" dirty="0">
              <a:latin typeface="Arial" charset="0"/>
              <a:ea typeface="ＭＳ Ｐゴシック" charset="0"/>
            </a:endParaRPr>
          </a:p>
          <a:p>
            <a:pPr marL="0" lvl="2" indent="0">
              <a:buNone/>
            </a:pPr>
            <a:r>
              <a:rPr lang="en-US" sz="2800" dirty="0">
                <a:latin typeface="Arial" charset="0"/>
                <a:ea typeface="ＭＳ Ｐゴシック" charset="0"/>
              </a:rPr>
              <a:t>1. Impoverishment of nobles and disruption of manorial system</a:t>
            </a:r>
          </a:p>
          <a:p>
            <a:pPr>
              <a:buFontTx/>
              <a:buNone/>
            </a:pPr>
            <a:r>
              <a:rPr lang="en-US" sz="2800" dirty="0">
                <a:latin typeface="Arial" charset="0"/>
                <a:ea typeface="ＭＳ Ｐゴシック" charset="0"/>
                <a:cs typeface="ＭＳ Ｐゴシック" charset="0"/>
              </a:rPr>
              <a:t>2. Shrinking markets, smaller profits, keener competition led to major changes in business.</a:t>
            </a:r>
          </a:p>
        </p:txBody>
      </p:sp>
      <p:pic>
        <p:nvPicPr>
          <p:cNvPr id="10242" name="Picture 2" descr="stock market conflicting arrows">
            <a:extLst>
              <a:ext uri="{FF2B5EF4-FFF2-40B4-BE49-F238E27FC236}">
                <a16:creationId xmlns:a16="http://schemas.microsoft.com/office/drawing/2014/main" id="{DA37E405-14C2-4593-60E6-BB6B78C4C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179" y="1580050"/>
            <a:ext cx="5271706" cy="38274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noAutofit/>
          </a:bodyPr>
          <a:lstStyle/>
          <a:p>
            <a:r>
              <a:rPr lang="en-US" sz="2000" dirty="0">
                <a:latin typeface="Arial" charset="0"/>
                <a:ea typeface="ＭＳ Ｐゴシック" charset="0"/>
                <a:cs typeface="ＭＳ Ｐゴシック" charset="0"/>
              </a:rPr>
              <a:t>Shrinking markets, smaller profits, keener competition led to development of more efficient business techniques</a:t>
            </a:r>
            <a:br>
              <a:rPr lang="en-US" sz="2000" dirty="0">
                <a:latin typeface="Arial" charset="0"/>
                <a:ea typeface="ＭＳ Ｐゴシック" charset="0"/>
                <a:cs typeface="ＭＳ Ｐゴシック" charset="0"/>
              </a:rPr>
            </a:br>
            <a:endParaRPr lang="en-US" sz="2000" dirty="0">
              <a:latin typeface="Arial" charset="0"/>
              <a:ea typeface="ＭＳ Ｐゴシック" charset="0"/>
              <a:cs typeface="ＭＳ Ｐゴシック" charset="0"/>
            </a:endParaRPr>
          </a:p>
        </p:txBody>
      </p:sp>
      <p:sp>
        <p:nvSpPr>
          <p:cNvPr id="29698" name="Content Placeholder 2"/>
          <p:cNvSpPr>
            <a:spLocks noGrp="1"/>
          </p:cNvSpPr>
          <p:nvPr>
            <p:ph idx="1"/>
          </p:nvPr>
        </p:nvSpPr>
        <p:spPr>
          <a:xfrm>
            <a:off x="913795" y="1280160"/>
            <a:ext cx="6505908" cy="5473337"/>
          </a:xfrm>
        </p:spPr>
        <p:txBody>
          <a:bodyPr>
            <a:normAutofit/>
          </a:bodyPr>
          <a:lstStyle/>
          <a:p>
            <a:r>
              <a:rPr lang="en-US" sz="2400" dirty="0">
                <a:latin typeface="Arial" charset="0"/>
                <a:ea typeface="ＭＳ Ｐゴシック" charset="0"/>
                <a:cs typeface="ＭＳ Ｐゴシック" charset="0"/>
              </a:rPr>
              <a:t>new trade routes and new ships</a:t>
            </a:r>
          </a:p>
          <a:p>
            <a:r>
              <a:rPr lang="en-US" sz="2400" dirty="0">
                <a:latin typeface="Arial" charset="0"/>
                <a:ea typeface="ＭＳ Ｐゴシック" charset="0"/>
                <a:cs typeface="ＭＳ Ｐゴシック" charset="0"/>
              </a:rPr>
              <a:t>b. sedentary merchants and resident agents</a:t>
            </a:r>
          </a:p>
          <a:p>
            <a:r>
              <a:rPr lang="en-US" sz="2400" dirty="0">
                <a:latin typeface="Arial" charset="0"/>
                <a:ea typeface="ＭＳ Ｐゴシック" charset="0"/>
                <a:cs typeface="ＭＳ Ｐゴシック" charset="0"/>
              </a:rPr>
              <a:t>c. Commenda (silent and active partners)</a:t>
            </a:r>
          </a:p>
          <a:p>
            <a:r>
              <a:rPr lang="en-US" sz="2400" dirty="0">
                <a:latin typeface="Arial" charset="0"/>
                <a:ea typeface="ＭＳ Ｐゴシック" charset="0"/>
                <a:cs typeface="ＭＳ Ｐゴシック" charset="0"/>
              </a:rPr>
              <a:t>d. family firms</a:t>
            </a:r>
          </a:p>
          <a:p>
            <a:r>
              <a:rPr lang="en-US" sz="2400" dirty="0">
                <a:latin typeface="Arial" charset="0"/>
                <a:ea typeface="ＭＳ Ｐゴシック" charset="0"/>
                <a:cs typeface="ＭＳ Ｐゴシック" charset="0"/>
              </a:rPr>
              <a:t>e.  double-entry bookkeeping</a:t>
            </a:r>
          </a:p>
          <a:p>
            <a:r>
              <a:rPr lang="en-US" sz="2400" dirty="0">
                <a:latin typeface="Arial" charset="0"/>
                <a:ea typeface="ＭＳ Ｐゴシック" charset="0"/>
                <a:cs typeface="ＭＳ Ｐゴシック" charset="0"/>
              </a:rPr>
              <a:t>f.  credit problem with coinage</a:t>
            </a:r>
          </a:p>
          <a:p>
            <a:r>
              <a:rPr lang="en-US" sz="2400" dirty="0">
                <a:latin typeface="Arial" charset="0"/>
                <a:ea typeface="ＭＳ Ｐゴシック" charset="0"/>
                <a:cs typeface="ＭＳ Ｐゴシック" charset="0"/>
              </a:rPr>
              <a:t>g.  bills of exchange</a:t>
            </a:r>
          </a:p>
          <a:p>
            <a:r>
              <a:rPr lang="en-US" sz="2400" dirty="0">
                <a:latin typeface="Arial" charset="0"/>
                <a:ea typeface="ＭＳ Ｐゴシック" charset="0"/>
                <a:cs typeface="ＭＳ Ｐゴシック" charset="0"/>
              </a:rPr>
              <a:t>h.  loans</a:t>
            </a:r>
          </a:p>
          <a:p>
            <a:r>
              <a:rPr lang="en-US" sz="2400" dirty="0">
                <a:latin typeface="Arial" charset="0"/>
                <a:ea typeface="ＭＳ Ｐゴシック" charset="0"/>
                <a:cs typeface="ＭＳ Ｐゴシック" charset="0"/>
              </a:rPr>
              <a:t>i.   money lenders vs. usury</a:t>
            </a:r>
          </a:p>
          <a:p>
            <a:r>
              <a:rPr lang="en-US" sz="2400" dirty="0">
                <a:latin typeface="Arial" charset="0"/>
                <a:ea typeface="ＭＳ Ｐゴシック" charset="0"/>
                <a:cs typeface="ＭＳ Ｐゴシック" charset="0"/>
              </a:rPr>
              <a:t>j.   investing money – the Bardi example</a:t>
            </a:r>
          </a:p>
          <a:p>
            <a:endParaRPr lang="en-US" sz="1800" dirty="0">
              <a:latin typeface="Arial" charset="0"/>
              <a:ea typeface="ＭＳ Ｐゴシック" charset="0"/>
              <a:cs typeface="ＭＳ Ｐゴシック"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052945" y="-112711"/>
            <a:ext cx="8855825" cy="1143000"/>
          </a:xfrm>
        </p:spPr>
        <p:txBody>
          <a:bodyPr/>
          <a:lstStyle/>
          <a:p>
            <a:r>
              <a:rPr lang="en-US" sz="2800" dirty="0">
                <a:latin typeface="Arial" charset="0"/>
                <a:ea typeface="ＭＳ Ｐゴシック" charset="0"/>
                <a:cs typeface="ＭＳ Ｐゴシック" charset="0"/>
              </a:rPr>
              <a:t>The </a:t>
            </a:r>
            <a:r>
              <a:rPr lang="ja-JP" altLang="en-US" sz="2800" dirty="0">
                <a:latin typeface="Arial" charset="0"/>
                <a:ea typeface="ＭＳ Ｐゴシック" charset="0"/>
                <a:cs typeface="ＭＳ Ｐゴシック" charset="0"/>
              </a:rPr>
              <a:t>“</a:t>
            </a:r>
            <a:r>
              <a:rPr lang="en-US" altLang="ja-JP" sz="2800" dirty="0">
                <a:latin typeface="Arial" charset="0"/>
                <a:ea typeface="ＭＳ Ｐゴシック" charset="0"/>
                <a:cs typeface="ＭＳ Ｐゴシック" charset="0"/>
              </a:rPr>
              <a:t>Big Three</a:t>
            </a:r>
            <a:r>
              <a:rPr lang="ja-JP" altLang="en-US" sz="2800" dirty="0">
                <a:latin typeface="Arial" charset="0"/>
                <a:ea typeface="ＭＳ Ｐゴシック" charset="0"/>
                <a:cs typeface="ＭＳ Ｐゴシック" charset="0"/>
              </a:rPr>
              <a:t>”</a:t>
            </a:r>
            <a:r>
              <a:rPr lang="en-US" altLang="ja-JP" sz="2800" dirty="0">
                <a:latin typeface="Arial" charset="0"/>
                <a:ea typeface="ＭＳ Ｐゴシック" charset="0"/>
                <a:cs typeface="ＭＳ Ｐゴシック" charset="0"/>
              </a:rPr>
              <a:t>: Florence , Milan, &amp; Venice</a:t>
            </a:r>
            <a:endParaRPr lang="en-US" dirty="0">
              <a:latin typeface="Arial" charset="0"/>
              <a:ea typeface="ＭＳ Ｐゴシック" charset="0"/>
              <a:cs typeface="ＭＳ Ｐゴシック" charset="0"/>
            </a:endParaRPr>
          </a:p>
        </p:txBody>
      </p:sp>
      <p:pic>
        <p:nvPicPr>
          <p:cNvPr id="39938" name="Picture 3" descr="w50_Renaissance_Ita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030289"/>
            <a:ext cx="8077200" cy="5710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5886</TotalTime>
  <Words>1106</Words>
  <Application>Microsoft Office PowerPoint</Application>
  <PresentationFormat>Widescreen</PresentationFormat>
  <Paragraphs>166</Paragraphs>
  <Slides>24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Calisto MT</vt:lpstr>
      <vt:lpstr>Georgia</vt:lpstr>
      <vt:lpstr>Times New Roman</vt:lpstr>
      <vt:lpstr>Wingdings 2</vt:lpstr>
      <vt:lpstr>Slate</vt:lpstr>
      <vt:lpstr>European Society in the Age of the Renaissance</vt:lpstr>
      <vt:lpstr>Renaissance Europe: Essential Questions</vt:lpstr>
      <vt:lpstr>Wealth and Power in Renaissance Italy </vt:lpstr>
      <vt:lpstr>Characteristics of Trade   </vt:lpstr>
      <vt:lpstr>Italian Trade Routes</vt:lpstr>
      <vt:lpstr>   1300-1450 ECONOMIC DEPRESSION   </vt:lpstr>
      <vt:lpstr> </vt:lpstr>
      <vt:lpstr>Shrinking markets, smaller profits, keener competition led to development of more efficient business techniques </vt:lpstr>
      <vt:lpstr>The “Big Three”: Florence , Milan, &amp; Venice</vt:lpstr>
      <vt:lpstr>Wealth and Power in Renaissance Italy</vt:lpstr>
      <vt:lpstr>   Poetry:   “The ability to write Latin verse is  one of the essential marks of an educated  person” (Battista Guarino)</vt:lpstr>
      <vt:lpstr>Intellectual Change</vt:lpstr>
      <vt:lpstr>Petrarch (1304-1374) :  “Father of the Renaissance”</vt:lpstr>
      <vt:lpstr>Baldassare Castiglione’s The Courtier (1508)   </vt:lpstr>
      <vt:lpstr>Baldassare Castiglione’s The Courtier (1528) </vt:lpstr>
      <vt:lpstr>Intellectual Change</vt:lpstr>
      <vt:lpstr>Intellectual Change</vt:lpstr>
      <vt:lpstr>Art and the Artist</vt:lpstr>
      <vt:lpstr>Five  key  Motives for Buying or Commissioning Art During the Renaissance:</vt:lpstr>
      <vt:lpstr>Arts and the Artist</vt:lpstr>
      <vt:lpstr>Social Hierarchies</vt:lpstr>
      <vt:lpstr>Social Hierarchies</vt:lpstr>
      <vt:lpstr>Politics and State in Western Europe</vt:lpstr>
      <vt:lpstr>Politics and State in Western Europe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Society in the Age of the Renaissance</dc:title>
  <dc:creator>Frank Martino</dc:creator>
  <cp:lastModifiedBy>Frank Martino</cp:lastModifiedBy>
  <cp:revision>6</cp:revision>
  <dcterms:created xsi:type="dcterms:W3CDTF">2023-09-04T16:07:29Z</dcterms:created>
  <dcterms:modified xsi:type="dcterms:W3CDTF">2023-09-08T18:14:06Z</dcterms:modified>
</cp:coreProperties>
</file>